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13" r:id="rId3"/>
    <p:sldId id="836" r:id="rId4"/>
    <p:sldId id="387" r:id="rId5"/>
    <p:sldId id="1455" r:id="rId6"/>
    <p:sldId id="388" r:id="rId7"/>
    <p:sldId id="1630" r:id="rId8"/>
    <p:sldId id="389" r:id="rId9"/>
    <p:sldId id="1049" r:id="rId10"/>
    <p:sldId id="1461" r:id="rId11"/>
    <p:sldId id="1253" r:id="rId12"/>
    <p:sldId id="1255" r:id="rId13"/>
    <p:sldId id="1254" r:id="rId14"/>
    <p:sldId id="1626" r:id="rId15"/>
    <p:sldId id="397" r:id="rId16"/>
    <p:sldId id="637" r:id="rId17"/>
    <p:sldId id="639" r:id="rId18"/>
    <p:sldId id="400" r:id="rId19"/>
    <p:sldId id="837" r:id="rId20"/>
    <p:sldId id="839" r:id="rId21"/>
    <p:sldId id="1257" r:id="rId22"/>
    <p:sldId id="842" r:id="rId23"/>
    <p:sldId id="1627" r:id="rId24"/>
    <p:sldId id="843" r:id="rId25"/>
    <p:sldId id="838" r:id="rId26"/>
    <p:sldId id="844" r:id="rId27"/>
    <p:sldId id="1629" r:id="rId28"/>
    <p:sldId id="1256" r:id="rId29"/>
    <p:sldId id="405" r:id="rId30"/>
    <p:sldId id="1048" r:id="rId31"/>
    <p:sldId id="406" r:id="rId32"/>
    <p:sldId id="1690" r:id="rId33"/>
    <p:sldId id="1447" r:id="rId34"/>
    <p:sldId id="1460" r:id="rId35"/>
    <p:sldId id="1449" r:id="rId36"/>
    <p:sldId id="1631" r:id="rId37"/>
    <p:sldId id="407" r:id="rId38"/>
    <p:sldId id="1458" r:id="rId39"/>
    <p:sldId id="1457" r:id="rId40"/>
    <p:sldId id="409" r:id="rId41"/>
    <p:sldId id="410" r:id="rId42"/>
    <p:sldId id="412" r:id="rId43"/>
    <p:sldId id="413" r:id="rId44"/>
    <p:sldId id="1634" r:id="rId45"/>
    <p:sldId id="1633" r:id="rId46"/>
    <p:sldId id="1636" r:id="rId47"/>
    <p:sldId id="1637" r:id="rId48"/>
    <p:sldId id="1638" r:id="rId49"/>
    <p:sldId id="1451" r:id="rId50"/>
    <p:sldId id="1453" r:id="rId51"/>
    <p:sldId id="1454" r:id="rId52"/>
    <p:sldId id="1640" r:id="rId53"/>
    <p:sldId id="1452" r:id="rId54"/>
    <p:sldId id="415" r:id="rId55"/>
    <p:sldId id="1643" r:id="rId56"/>
    <p:sldId id="416" r:id="rId57"/>
    <p:sldId id="1646" r:id="rId58"/>
    <p:sldId id="1647" r:id="rId59"/>
    <p:sldId id="417" r:id="rId60"/>
    <p:sldId id="1456" r:id="rId61"/>
    <p:sldId id="1046" r:id="rId62"/>
    <p:sldId id="1463" r:id="rId63"/>
    <p:sldId id="418" r:id="rId64"/>
    <p:sldId id="419" r:id="rId65"/>
    <p:sldId id="1047" r:id="rId66"/>
    <p:sldId id="1462"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65" autoAdjust="0"/>
    <p:restoredTop sz="86423" autoAdjust="0"/>
  </p:normalViewPr>
  <p:slideViewPr>
    <p:cSldViewPr snapToGrid="0" snapToObjects="1">
      <p:cViewPr varScale="1">
        <p:scale>
          <a:sx n="45" d="100"/>
          <a:sy n="45" d="100"/>
        </p:scale>
        <p:origin x="58" y="43"/>
      </p:cViewPr>
      <p:guideLst/>
    </p:cSldViewPr>
  </p:slideViewPr>
  <p:outlineViewPr>
    <p:cViewPr>
      <p:scale>
        <a:sx n="33" d="100"/>
        <a:sy n="33" d="100"/>
      </p:scale>
      <p:origin x="0" y="-116122"/>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7" Type="http://schemas.openxmlformats.org/officeDocument/2006/relationships/slide" Target="slides/slide57.xml"/><Relationship Id="rId6" Type="http://schemas.openxmlformats.org/officeDocument/2006/relationships/slide" Target="slides/slide56.xml"/><Relationship Id="rId5" Type="http://schemas.openxmlformats.org/officeDocument/2006/relationships/slide" Target="slides/slide54.xml"/><Relationship Id="rId4" Type="http://schemas.openxmlformats.org/officeDocument/2006/relationships/slide" Target="slides/slide46.xml"/><Relationship Id="rId3" Type="http://schemas.openxmlformats.org/officeDocument/2006/relationships/slide" Target="slides/slide37.xml"/><Relationship Id="rId2" Type="http://schemas.openxmlformats.org/officeDocument/2006/relationships/slide" Target="slides/slide11.xml"/><Relationship Id="rId1"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7705" y="873125"/>
            <a:ext cx="7886700" cy="1325563"/>
          </a:xfrm>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628650" y="2146935"/>
            <a:ext cx="7886700" cy="4055745"/>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628650" y="1825625"/>
            <a:ext cx="38862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4629150" y="1825625"/>
            <a:ext cx="38862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629841" y="2505075"/>
            <a:ext cx="3868340"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4629150" y="2505075"/>
            <a:ext cx="3887391"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814B2E38-542A-674E-B74A-AB105D08629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AAA4916-D474-1F4B-A4E8-75351B963E5C}"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latin typeface="华文楷体" panose="02010600040101010101" charset="-122"/>
                <a:ea typeface="华文楷体" panose="02010600040101010101" charset="-122"/>
              </a:defRPr>
            </a:lvl1pPr>
          </a:lstStyle>
          <a:p>
            <a:fld id="{814B2E38-542A-674E-B74A-AB105D08629F}" type="datetimeFigureOut">
              <a:rPr kumimoji="1" lang="zh-CN" altLang="en-US" smtClean="0"/>
            </a:fld>
            <a:endParaRPr kumimoji="1"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华文楷体" panose="02010600040101010101" charset="-122"/>
                <a:ea typeface="华文楷体" panose="02010600040101010101" charset="-122"/>
              </a:defRPr>
            </a:lvl1pPr>
          </a:lstStyle>
          <a:p>
            <a:endParaRPr kumimoji="1"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latin typeface="华文楷体" panose="02010600040101010101" charset="-122"/>
                <a:ea typeface="华文楷体" panose="02010600040101010101" charset="-122"/>
              </a:defRPr>
            </a:lvl1pPr>
          </a:lstStyle>
          <a:p>
            <a:fld id="{7AAA4916-D474-1F4B-A4E8-75351B963E5C}" type="slidenum">
              <a:rPr kumimoji="1" lang="zh-CN" altLang="en-US" smtClean="0"/>
            </a:fld>
            <a:endParaRPr kumimoji="1" lang="zh-CN" altLang="en-US"/>
          </a:p>
        </p:txBody>
      </p:sp>
      <p:pic>
        <p:nvPicPr>
          <p:cNvPr id="7" name="图片 6" descr="title"/>
          <p:cNvPicPr>
            <a:picLocks noChangeAspect="1"/>
          </p:cNvPicPr>
          <p:nvPr userDrawn="1"/>
        </p:nvPicPr>
        <p:blipFill>
          <a:blip r:embed="rId12"/>
          <a:stretch>
            <a:fillRect/>
          </a:stretch>
        </p:blipFill>
        <p:spPr>
          <a:xfrm>
            <a:off x="0" y="0"/>
            <a:ext cx="9159240" cy="916305"/>
          </a:xfrm>
          <a:prstGeom prst="rect">
            <a:avLst/>
          </a:prstGeom>
        </p:spPr>
      </p:pic>
      <p:pic>
        <p:nvPicPr>
          <p:cNvPr id="8" name="图片 7" descr="玉兰花"/>
          <p:cNvPicPr>
            <a:picLocks noChangeAspect="1"/>
          </p:cNvPicPr>
          <p:nvPr userDrawn="1"/>
        </p:nvPicPr>
        <p:blipFill>
          <a:blip r:embed="rId13"/>
          <a:stretch>
            <a:fillRect/>
          </a:stretch>
        </p:blipFill>
        <p:spPr>
          <a:xfrm>
            <a:off x="4714240" y="3253740"/>
            <a:ext cx="5734050" cy="36042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华文楷体" panose="02010600040101010101" charset="-122"/>
          <a:ea typeface="华文楷体" panose="0201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41960" y="1348740"/>
            <a:ext cx="8260715" cy="786765"/>
          </a:xfrm>
        </p:spPr>
        <p:txBody>
          <a:bodyPr>
            <a:normAutofit/>
          </a:bodyPr>
          <a:lstStyle/>
          <a:p>
            <a:r>
              <a:rPr kumimoji="1" lang="zh-CN" altLang="en-US" sz="3200" dirty="0">
                <a:ea typeface="黑体" panose="02010609060101010101" pitchFamily="49" charset="-122"/>
                <a:sym typeface="+mn-ea"/>
              </a:rPr>
              <a:t>第五章 专利权的取得与变动</a:t>
            </a:r>
            <a:endParaRPr kumimoji="1" lang="zh-CN" altLang="en-US" b="1" dirty="0"/>
          </a:p>
        </p:txBody>
      </p:sp>
      <p:sp>
        <p:nvSpPr>
          <p:cNvPr id="5" name="内容占位符 4"/>
          <p:cNvSpPr>
            <a:spLocks noGrp="1"/>
          </p:cNvSpPr>
          <p:nvPr>
            <p:ph idx="1"/>
          </p:nvPr>
        </p:nvSpPr>
        <p:spPr>
          <a:xfrm>
            <a:off x="1772285" y="2487930"/>
            <a:ext cx="5866130" cy="2915285"/>
          </a:xfrm>
          <a:ln w="6350">
            <a:solidFill>
              <a:schemeClr val="tx1"/>
            </a:solidFill>
          </a:ln>
        </p:spPr>
        <p:txBody>
          <a:bodyPr>
            <a:normAutofit/>
          </a:bodyPr>
          <a:lstStyle/>
          <a:p>
            <a:pPr marL="342900" indent="-342900" algn="l" defTabSz="342900" fontAlgn="base">
              <a:lnSpc>
                <a:spcPct val="100000"/>
              </a:lnSpc>
              <a:spcBef>
                <a:spcPts val="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专利权的取得</a:t>
            </a:r>
            <a:endParaRPr lang="zh-CN" altLang="en-US" sz="2800" b="1" dirty="0">
              <a:latin typeface="楷体" panose="02010609060101010101" pitchFamily="49" charset="-122"/>
              <a:ea typeface="楷体" panose="02010609060101010101" pitchFamily="49" charset="-122"/>
            </a:endParaRPr>
          </a:p>
          <a:p>
            <a:pPr marL="342900" indent="-342900" algn="l" defTabSz="342900" fontAlgn="base">
              <a:lnSpc>
                <a:spcPct val="220000"/>
              </a:lnSpc>
              <a:spcBef>
                <a:spcPct val="2000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专利权的无效</a:t>
            </a:r>
            <a:endParaRPr lang="zh-CN" altLang="en-US" sz="2800" b="1" dirty="0">
              <a:latin typeface="楷体" panose="02010609060101010101" pitchFamily="49" charset="-122"/>
              <a:ea typeface="楷体" panose="02010609060101010101" pitchFamily="49" charset="-122"/>
            </a:endParaRPr>
          </a:p>
          <a:p>
            <a:pPr marL="342900" indent="-342900" algn="l" defTabSz="342900" fontAlgn="base">
              <a:lnSpc>
                <a:spcPct val="220000"/>
              </a:lnSpc>
              <a:spcBef>
                <a:spcPct val="20000"/>
              </a:spcBef>
              <a:spcAft>
                <a:spcPct val="0"/>
              </a:spcAft>
              <a:buFont typeface="Wingdings" panose="05000000000000000000" pitchFamily="2" charset="2"/>
              <a:buChar char="Ø"/>
            </a:pPr>
            <a:r>
              <a:rPr lang="zh-CN" altLang="en-US" sz="2800" b="1" dirty="0">
                <a:latin typeface="楷体" panose="02010609060101010101" pitchFamily="49" charset="-122"/>
                <a:ea typeface="楷体" panose="02010609060101010101" pitchFamily="49" charset="-122"/>
              </a:rPr>
              <a:t>专利权的期限与终止</a:t>
            </a:r>
            <a:endParaRPr lang="en-US" altLang="zh-CN" sz="2800" b="1" dirty="0">
              <a:latin typeface="楷体" panose="02010609060101010101" pitchFamily="49" charset="-122"/>
              <a:ea typeface="楷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8750" y="896620"/>
            <a:ext cx="8579485" cy="5567680"/>
          </a:xfrm>
        </p:spPr>
        <p:txBody>
          <a:bodyPr>
            <a:noAutofit/>
          </a:bodyPr>
          <a:lstStyle/>
          <a:p>
            <a:pPr marL="704850"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3</a:t>
            </a:r>
            <a:r>
              <a:rPr lang="zh-CN" altLang="en-US" sz="2000" dirty="0">
                <a:latin typeface="+mn-ea"/>
                <a:sym typeface="+mn-ea"/>
              </a:rPr>
              <a:t>）例外：</a:t>
            </a:r>
            <a:endParaRPr lang="zh-CN" altLang="en-US" sz="2000" dirty="0">
              <a:latin typeface="+mn-ea"/>
              <a:sym typeface="+mn-ea"/>
            </a:endParaRPr>
          </a:p>
          <a:p>
            <a:pPr marL="813435" indent="-342900" fontAlgn="auto">
              <a:lnSpc>
                <a:spcPct val="150000"/>
              </a:lnSpc>
              <a:spcBef>
                <a:spcPts val="0"/>
              </a:spcBef>
              <a:buFont typeface="Arial" panose="020B0604020202020204" pitchFamily="34" charset="0"/>
              <a:buChar char="•"/>
            </a:pPr>
            <a:r>
              <a:rPr lang="zh-CN" altLang="en-US" sz="2000" dirty="0">
                <a:latin typeface="+mn-ea"/>
                <a:sym typeface="+mn-ea"/>
              </a:rPr>
              <a:t>属于一个总的发明构思的两项以上的发明或者实用新型：在技术上相互关联，包含一个或者多个相同或者相应的特定技术特征，即每一项发明或者实用新型作为整体，对现有技术作出贡献的技术特征（</a:t>
            </a:r>
            <a:r>
              <a:rPr lang="en-US" altLang="zh-CN" sz="2000" dirty="0">
                <a:latin typeface="Times New Roman" panose="02020603050405020304" charset="0"/>
                <a:cs typeface="Times New Roman" panose="02020603050405020304" charset="0"/>
                <a:sym typeface="+mn-ea"/>
              </a:rPr>
              <a:t>R34</a:t>
            </a:r>
            <a:r>
              <a:rPr lang="zh-CN" altLang="en-US" sz="2000" dirty="0">
                <a:latin typeface="+mn-ea"/>
                <a:sym typeface="+mn-ea"/>
              </a:rPr>
              <a:t>）</a:t>
            </a:r>
            <a:endParaRPr lang="zh-CN" altLang="en-US" sz="2000" dirty="0">
              <a:latin typeface="+mn-ea"/>
              <a:sym typeface="+mn-ea"/>
            </a:endParaRPr>
          </a:p>
          <a:p>
            <a:pPr marL="813435" indent="-342900" algn="l" fontAlgn="auto">
              <a:lnSpc>
                <a:spcPct val="150000"/>
              </a:lnSpc>
              <a:spcBef>
                <a:spcPts val="0"/>
              </a:spcBef>
              <a:buClrTx/>
              <a:buSzTx/>
              <a:buChar char="•"/>
            </a:pPr>
            <a:r>
              <a:rPr lang="zh-CN" altLang="en-US" sz="2000" dirty="0">
                <a:latin typeface="+mn-ea"/>
                <a:sym typeface="+mn-ea"/>
              </a:rPr>
              <a:t>同一产品两项以上的</a:t>
            </a:r>
            <a:r>
              <a:rPr lang="zh-CN" altLang="en-US" sz="2000" b="1" dirty="0">
                <a:solidFill>
                  <a:srgbClr val="FF0000"/>
                </a:solidFill>
                <a:latin typeface="+mn-ea"/>
                <a:sym typeface="+mn-ea"/>
              </a:rPr>
              <a:t>相似</a:t>
            </a:r>
            <a:r>
              <a:rPr lang="zh-CN" altLang="en-US" sz="2000" dirty="0">
                <a:latin typeface="+mn-ea"/>
                <a:sym typeface="+mn-ea"/>
              </a:rPr>
              <a:t>外观设计，或者用于</a:t>
            </a:r>
            <a:r>
              <a:rPr lang="zh-CN" altLang="en-US" sz="2000" b="1" dirty="0">
                <a:solidFill>
                  <a:srgbClr val="FF0000"/>
                </a:solidFill>
                <a:latin typeface="+mn-ea"/>
                <a:sym typeface="+mn-ea"/>
              </a:rPr>
              <a:t>同一类别并且成套出售或者使用</a:t>
            </a:r>
            <a:r>
              <a:rPr lang="zh-CN" altLang="en-US" sz="2000" dirty="0">
                <a:latin typeface="+mn-ea"/>
                <a:sym typeface="+mn-ea"/>
              </a:rPr>
              <a:t>的产品的两项以上外观设计</a:t>
            </a:r>
            <a:endParaRPr lang="zh-CN" altLang="en-US" sz="2000" dirty="0">
              <a:latin typeface="+mn-ea"/>
              <a:sym typeface="+mn-ea"/>
            </a:endParaRPr>
          </a:p>
          <a:p>
            <a:pPr marL="1065530" indent="-342900" algn="l" fontAlgn="auto">
              <a:lnSpc>
                <a:spcPct val="150000"/>
              </a:lnSpc>
              <a:spcBef>
                <a:spcPts val="0"/>
              </a:spcBef>
              <a:buClrTx/>
              <a:buSzTx/>
              <a:buFont typeface="Wingdings" panose="05000000000000000000" charset="0"/>
              <a:buChar char="ü"/>
            </a:pPr>
            <a:r>
              <a:rPr lang="zh-CN" altLang="en-US" sz="2000" dirty="0">
                <a:latin typeface="Times New Roman" panose="02020603050405020304" charset="0"/>
                <a:cs typeface="Times New Roman" panose="02020603050405020304" charset="0"/>
                <a:sym typeface="+mn-ea"/>
              </a:rPr>
              <a:t>相似外观设计：在说明中指定一项作为基本设计，对其他设计应当与简要说明中指定的基本设计相似，一件申请不得超过10项</a:t>
            </a:r>
            <a:endParaRPr lang="zh-CN" altLang="en-US" sz="2000" dirty="0">
              <a:latin typeface="Times New Roman" panose="02020603050405020304" charset="0"/>
              <a:cs typeface="Times New Roman" panose="02020603050405020304" charset="0"/>
              <a:sym typeface="+mn-ea"/>
            </a:endParaRPr>
          </a:p>
          <a:p>
            <a:pPr marL="1065530" indent="-342900" algn="l" fontAlgn="auto">
              <a:lnSpc>
                <a:spcPct val="150000"/>
              </a:lnSpc>
              <a:spcBef>
                <a:spcPts val="0"/>
              </a:spcBef>
              <a:buClrTx/>
              <a:buSzTx/>
              <a:buFont typeface="Wingdings" panose="05000000000000000000" charset="0"/>
              <a:buChar char="ü"/>
            </a:pPr>
            <a:r>
              <a:rPr lang="zh-CN" altLang="en-US" sz="2000" dirty="0">
                <a:latin typeface="Times New Roman" panose="02020603050405020304" charset="0"/>
                <a:cs typeface="Times New Roman" panose="02020603050405020304" charset="0"/>
                <a:sym typeface="+mn-ea"/>
              </a:rPr>
              <a:t>成套产品外观设计：各产品属于分类表中同一大类，习惯上同时出售或者同时使用，而且各产品的外观设计</a:t>
            </a:r>
            <a:r>
              <a:rPr lang="zh-CN" altLang="en-US" sz="2000" b="1" dirty="0">
                <a:solidFill>
                  <a:srgbClr val="FF0000"/>
                </a:solidFill>
                <a:latin typeface="Times New Roman" panose="02020603050405020304" charset="0"/>
                <a:cs typeface="Times New Roman" panose="02020603050405020304" charset="0"/>
                <a:sym typeface="+mn-ea"/>
              </a:rPr>
              <a:t>具有相同的</a:t>
            </a:r>
            <a:r>
              <a:rPr lang="zh-CN" altLang="en-US" sz="2000" dirty="0">
                <a:latin typeface="Times New Roman" panose="02020603050405020304" charset="0"/>
                <a:cs typeface="Times New Roman" panose="02020603050405020304" charset="0"/>
                <a:sym typeface="+mn-ea"/>
              </a:rPr>
              <a:t>设计构思，应写明各套件所对应的产品名称</a:t>
            </a:r>
            <a:endParaRPr lang="zh-CN" altLang="en-US" sz="2000" dirty="0">
              <a:latin typeface="Times New Roman" panose="02020603050405020304" charset="0"/>
              <a:cs typeface="Times New Roman" panose="02020603050405020304" charset="0"/>
              <a:sym typeface="+mn-ea"/>
            </a:endParaRPr>
          </a:p>
          <a:p>
            <a:pPr>
              <a:buNone/>
            </a:pPr>
            <a:endParaRPr kumimoji="1" lang="zh-CN" altLang="en-US" sz="2000" dirty="0">
              <a:latin typeface="Times New Roman" panose="02020603050405020304" charset="0"/>
              <a:cs typeface="Times New Roman" panose="0202060305040502030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000017"/>
          <p:cNvPicPr>
            <a:picLocks noChangeAspect="1"/>
          </p:cNvPicPr>
          <p:nvPr/>
        </p:nvPicPr>
        <p:blipFill>
          <a:blip r:embed="rId1"/>
          <a:stretch>
            <a:fillRect/>
          </a:stretch>
        </p:blipFill>
        <p:spPr>
          <a:xfrm>
            <a:off x="4400550" y="2072005"/>
            <a:ext cx="4492625" cy="1708150"/>
          </a:xfrm>
          <a:prstGeom prst="rect">
            <a:avLst/>
          </a:prstGeom>
        </p:spPr>
      </p:pic>
      <p:sp>
        <p:nvSpPr>
          <p:cNvPr id="5" name="文本框 4"/>
          <p:cNvSpPr txBox="1"/>
          <p:nvPr/>
        </p:nvSpPr>
        <p:spPr>
          <a:xfrm>
            <a:off x="5223510" y="4219575"/>
            <a:ext cx="3136265" cy="398780"/>
          </a:xfrm>
          <a:prstGeom prst="rect">
            <a:avLst/>
          </a:prstGeom>
          <a:noFill/>
        </p:spPr>
        <p:txBody>
          <a:bodyPr wrap="square" rtlCol="0" anchor="t">
            <a:spAutoFit/>
          </a:bodyPr>
          <a:lstStyle/>
          <a:p>
            <a:r>
              <a:rPr lang="zh-CN" altLang="en-US" sz="2000"/>
              <a:t>陶瓷茶具套件（和鸣凤仪）</a:t>
            </a:r>
            <a:endParaRPr lang="zh-CN" altLang="en-US" sz="2000"/>
          </a:p>
        </p:txBody>
      </p:sp>
      <p:pic>
        <p:nvPicPr>
          <p:cNvPr id="6" name="图片 5"/>
          <p:cNvPicPr>
            <a:picLocks noChangeAspect="1"/>
          </p:cNvPicPr>
          <p:nvPr/>
        </p:nvPicPr>
        <p:blipFill>
          <a:blip r:embed="rId2"/>
          <a:srcRect l="57547" t="42083" r="18042" b="33241"/>
          <a:stretch>
            <a:fillRect/>
          </a:stretch>
        </p:blipFill>
        <p:spPr>
          <a:xfrm>
            <a:off x="644525" y="998220"/>
            <a:ext cx="2976245" cy="1692275"/>
          </a:xfrm>
          <a:prstGeom prst="rect">
            <a:avLst/>
          </a:prstGeom>
        </p:spPr>
      </p:pic>
      <p:pic>
        <p:nvPicPr>
          <p:cNvPr id="7" name="图片 6"/>
          <p:cNvPicPr>
            <a:picLocks noChangeAspect="1"/>
          </p:cNvPicPr>
          <p:nvPr/>
        </p:nvPicPr>
        <p:blipFill>
          <a:blip r:embed="rId3"/>
          <a:srcRect l="21958" t="28731" r="56411" b="21333"/>
          <a:stretch>
            <a:fillRect/>
          </a:stretch>
        </p:blipFill>
        <p:spPr>
          <a:xfrm>
            <a:off x="644525" y="2706370"/>
            <a:ext cx="2637155" cy="3424555"/>
          </a:xfrm>
          <a:prstGeom prst="rect">
            <a:avLst/>
          </a:prstGeom>
        </p:spPr>
      </p:pic>
      <p:pic>
        <p:nvPicPr>
          <p:cNvPr id="8" name="图片 7"/>
          <p:cNvPicPr>
            <a:picLocks noChangeAspect="1"/>
          </p:cNvPicPr>
          <p:nvPr/>
        </p:nvPicPr>
        <p:blipFill>
          <a:blip r:embed="rId4"/>
          <a:srcRect l="57307" t="40935" r="17552" b="33815"/>
          <a:stretch>
            <a:fillRect/>
          </a:stretch>
        </p:blipFill>
        <p:spPr>
          <a:xfrm>
            <a:off x="644525" y="2706370"/>
            <a:ext cx="3065145" cy="1731645"/>
          </a:xfrm>
          <a:prstGeom prst="rect">
            <a:avLst/>
          </a:prstGeom>
        </p:spPr>
      </p:pic>
      <p:sp>
        <p:nvSpPr>
          <p:cNvPr id="9" name="文本框 8"/>
          <p:cNvSpPr txBox="1"/>
          <p:nvPr/>
        </p:nvSpPr>
        <p:spPr>
          <a:xfrm>
            <a:off x="741680" y="5888355"/>
            <a:ext cx="2540000" cy="706755"/>
          </a:xfrm>
          <a:prstGeom prst="rect">
            <a:avLst/>
          </a:prstGeom>
          <a:noFill/>
        </p:spPr>
        <p:txBody>
          <a:bodyPr wrap="square" rtlCol="0" anchor="t">
            <a:spAutoFit/>
          </a:bodyPr>
          <a:lstStyle/>
          <a:p>
            <a:r>
              <a:rPr lang="zh-CN" altLang="en-US" sz="2000"/>
              <a:t>床上用品套件（红豆暖绒绣花‑采莲曲）</a:t>
            </a:r>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170" y="1008380"/>
            <a:ext cx="8417560" cy="829945"/>
          </a:xfrm>
        </p:spPr>
        <p:txBody>
          <a:bodyPr>
            <a:noAutofit/>
          </a:bodyPr>
          <a:lstStyle/>
          <a:p>
            <a:pPr fontAlgn="auto">
              <a:lnSpc>
                <a:spcPct val="150000"/>
              </a:lnSpc>
            </a:pPr>
            <a:r>
              <a:rPr lang="zh-CN" altLang="en-US" sz="2400" dirty="0"/>
              <a:t>单一性原则的判定方法（</a:t>
            </a:r>
            <a:r>
              <a:rPr lang="zh-CN" altLang="en-US" sz="2000" dirty="0"/>
              <a:t>《专利审查指南》第二部分第六章2.2.2部分</a:t>
            </a:r>
            <a:r>
              <a:rPr lang="zh-CN" altLang="en-US" sz="2400" dirty="0"/>
              <a:t>）</a:t>
            </a:r>
            <a:endParaRPr lang="zh-CN" altLang="en-US" sz="2400" dirty="0"/>
          </a:p>
        </p:txBody>
      </p:sp>
      <p:sp>
        <p:nvSpPr>
          <p:cNvPr id="3" name="Content Placeholder 2"/>
          <p:cNvSpPr>
            <a:spLocks noGrp="1"/>
          </p:cNvSpPr>
          <p:nvPr>
            <p:ph idx="1"/>
          </p:nvPr>
        </p:nvSpPr>
        <p:spPr>
          <a:xfrm>
            <a:off x="545465" y="1837690"/>
            <a:ext cx="8183245" cy="4648200"/>
          </a:xfrm>
        </p:spPr>
        <p:txBody>
          <a:bodyPr>
            <a:noAutofit/>
          </a:bodyPr>
          <a:lstStyle/>
          <a:p>
            <a:pPr fontAlgn="auto">
              <a:lnSpc>
                <a:spcPct val="150000"/>
              </a:lnSpc>
              <a:spcBef>
                <a:spcPts val="0"/>
              </a:spcBef>
              <a:buFont typeface="Wingdings" panose="05000000000000000000" charset="0"/>
              <a:buChar char="Ø"/>
            </a:pPr>
            <a:r>
              <a:rPr lang="zh-CN" altLang="en-US" sz="2000" dirty="0">
                <a:solidFill>
                  <a:srgbClr val="FF0000"/>
                </a:solidFill>
              </a:rPr>
              <a:t>明显缺乏单一性</a:t>
            </a:r>
            <a:r>
              <a:rPr lang="zh-CN" altLang="en-US" sz="2000" dirty="0"/>
              <a:t>：如果这几项发明没有包含</a:t>
            </a:r>
            <a:r>
              <a:rPr lang="zh-CN" altLang="en-US" sz="2000" dirty="0">
                <a:solidFill>
                  <a:srgbClr val="FF0000"/>
                </a:solidFill>
              </a:rPr>
              <a:t>相同或相应</a:t>
            </a:r>
            <a:r>
              <a:rPr lang="zh-CN" altLang="en-US" sz="2000" dirty="0"/>
              <a:t>的技术特征，或所包含的相同或相应的技术特征均属于</a:t>
            </a:r>
            <a:r>
              <a:rPr lang="zh-CN" altLang="en-US" sz="2000" dirty="0">
                <a:solidFill>
                  <a:srgbClr val="FF0000"/>
                </a:solidFill>
              </a:rPr>
              <a:t>本领域惯用</a:t>
            </a:r>
            <a:r>
              <a:rPr lang="zh-CN" altLang="en-US" sz="2000" dirty="0"/>
              <a:t>的技术手段，则它们不可能包含对现有技术</a:t>
            </a:r>
            <a:r>
              <a:rPr lang="zh-CN" altLang="en-US" sz="2000" dirty="0">
                <a:solidFill>
                  <a:srgbClr val="FF0000"/>
                </a:solidFill>
              </a:rPr>
              <a:t>作出贡献</a:t>
            </a:r>
            <a:r>
              <a:rPr lang="zh-CN" altLang="en-US" sz="2000" dirty="0"/>
              <a:t>的特定技术特征</a:t>
            </a:r>
            <a:endParaRPr lang="en-US" altLang="zh-CN" sz="2000" dirty="0"/>
          </a:p>
          <a:p>
            <a:pPr fontAlgn="auto">
              <a:lnSpc>
                <a:spcPct val="150000"/>
              </a:lnSpc>
              <a:spcBef>
                <a:spcPts val="0"/>
              </a:spcBef>
              <a:buFont typeface="Wingdings" panose="05000000000000000000" charset="0"/>
              <a:buChar char="Ø"/>
            </a:pPr>
            <a:r>
              <a:rPr lang="zh-CN" altLang="en-US" sz="2000" dirty="0"/>
              <a:t>检索判断单一性的方法：</a:t>
            </a:r>
            <a:endParaRPr lang="en-US" altLang="zh-CN" sz="2000" dirty="0"/>
          </a:p>
          <a:p>
            <a:pPr marL="590550" fontAlgn="auto">
              <a:lnSpc>
                <a:spcPct val="150000"/>
              </a:lnSpc>
              <a:spcBef>
                <a:spcPts val="0"/>
              </a:spcBef>
              <a:buFont typeface="Wingdings" panose="05000000000000000000" charset="0"/>
              <a:buChar char="p"/>
            </a:pPr>
            <a:r>
              <a:rPr lang="zh-CN" altLang="en-US" sz="2000" dirty="0"/>
              <a:t>将第一项发明的主题与</a:t>
            </a:r>
            <a:r>
              <a:rPr lang="zh-CN" altLang="en-US" sz="2000" dirty="0">
                <a:solidFill>
                  <a:srgbClr val="FF0000"/>
                </a:solidFill>
              </a:rPr>
              <a:t>相关的现有技术</a:t>
            </a:r>
            <a:r>
              <a:rPr lang="zh-CN" altLang="en-US" sz="2000" dirty="0"/>
              <a:t>进行比较，确定体现发明对现有技术作出贡献的特定技术特征</a:t>
            </a:r>
            <a:endParaRPr lang="en-US" altLang="zh-CN" sz="2000" dirty="0"/>
          </a:p>
          <a:p>
            <a:pPr marL="590550" fontAlgn="auto">
              <a:lnSpc>
                <a:spcPct val="150000"/>
              </a:lnSpc>
              <a:spcBef>
                <a:spcPts val="0"/>
              </a:spcBef>
              <a:buFont typeface="Wingdings" panose="05000000000000000000" charset="0"/>
              <a:buChar char="p"/>
            </a:pPr>
            <a:r>
              <a:rPr lang="zh-CN" altLang="en-US" sz="2000" dirty="0"/>
              <a:t>判断第二项发明中是否存在一个或者多个与第一项发明</a:t>
            </a:r>
            <a:r>
              <a:rPr lang="zh-CN" altLang="en-US" sz="2000" dirty="0">
                <a:solidFill>
                  <a:srgbClr val="FF0000"/>
                </a:solidFill>
              </a:rPr>
              <a:t>相同</a:t>
            </a:r>
            <a:r>
              <a:rPr lang="zh-CN" altLang="en-US" sz="2000" dirty="0"/>
              <a:t>或者</a:t>
            </a:r>
            <a:r>
              <a:rPr lang="zh-CN" altLang="en-US" sz="2000" dirty="0">
                <a:solidFill>
                  <a:srgbClr val="FF0000"/>
                </a:solidFill>
              </a:rPr>
              <a:t>相应</a:t>
            </a:r>
            <a:r>
              <a:rPr lang="zh-CN" altLang="en-US" sz="2000" dirty="0"/>
              <a:t>的特定技术特征，从而确定这两项发明</a:t>
            </a:r>
            <a:r>
              <a:rPr lang="zh-CN" altLang="en-US" sz="2000" dirty="0">
                <a:solidFill>
                  <a:srgbClr val="FF0000"/>
                </a:solidFill>
              </a:rPr>
              <a:t>是否在技术上相关联</a:t>
            </a:r>
            <a:endParaRPr lang="en-US" altLang="zh-CN" sz="2000" dirty="0"/>
          </a:p>
          <a:p>
            <a:pPr marL="590550" fontAlgn="auto">
              <a:lnSpc>
                <a:spcPct val="150000"/>
              </a:lnSpc>
              <a:spcBef>
                <a:spcPts val="0"/>
              </a:spcBef>
              <a:buFont typeface="Wingdings" panose="05000000000000000000" charset="0"/>
              <a:buChar char="p"/>
            </a:pPr>
            <a:r>
              <a:rPr lang="zh-CN" altLang="en-US" sz="2000" dirty="0"/>
              <a:t>如果在发明之间</a:t>
            </a:r>
            <a:r>
              <a:rPr lang="zh-CN" altLang="en-US" sz="2000" dirty="0">
                <a:solidFill>
                  <a:srgbClr val="FF0000"/>
                </a:solidFill>
              </a:rPr>
              <a:t>存在一个或者多个</a:t>
            </a:r>
            <a:r>
              <a:rPr lang="zh-CN" altLang="en-US" sz="2000" dirty="0"/>
              <a:t>相同或者相应的特定技术特征，即</a:t>
            </a:r>
            <a:r>
              <a:rPr lang="zh-CN" altLang="en-US" sz="2000" dirty="0">
                <a:solidFill>
                  <a:srgbClr val="FF0000"/>
                </a:solidFill>
              </a:rPr>
              <a:t>存在技术上的关联</a:t>
            </a:r>
            <a:r>
              <a:rPr lang="zh-CN" altLang="en-US" sz="2000" dirty="0"/>
              <a:t>，则它们属于一个总的发明构思</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20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80">
                                          <p:stCondLst>
                                            <p:cond delay="0"/>
                                          </p:stCondLst>
                                        </p:cTn>
                                        <p:tgtEl>
                                          <p:spTgt spid="3">
                                            <p:txEl>
                                              <p:pRg st="4" end="4"/>
                                            </p:txEl>
                                          </p:spTgt>
                                        </p:tgtEl>
                                      </p:cBhvr>
                                    </p:animEffect>
                                    <p:anim calcmode="lin" valueType="num">
                                      <p:cBhvr>
                                        <p:cTn id="3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7" dur="26">
                                          <p:stCondLst>
                                            <p:cond delay="650"/>
                                          </p:stCondLst>
                                        </p:cTn>
                                        <p:tgtEl>
                                          <p:spTgt spid="3">
                                            <p:txEl>
                                              <p:pRg st="4" end="4"/>
                                            </p:txEl>
                                          </p:spTgt>
                                        </p:tgtEl>
                                      </p:cBhvr>
                                      <p:to x="100000" y="60000"/>
                                    </p:animScale>
                                    <p:animScale>
                                      <p:cBhvr>
                                        <p:cTn id="38" dur="166" decel="50000">
                                          <p:stCondLst>
                                            <p:cond delay="676"/>
                                          </p:stCondLst>
                                        </p:cTn>
                                        <p:tgtEl>
                                          <p:spTgt spid="3">
                                            <p:txEl>
                                              <p:pRg st="4" end="4"/>
                                            </p:txEl>
                                          </p:spTgt>
                                        </p:tgtEl>
                                      </p:cBhvr>
                                      <p:to x="100000" y="100000"/>
                                    </p:animScale>
                                    <p:animScale>
                                      <p:cBhvr>
                                        <p:cTn id="39" dur="26">
                                          <p:stCondLst>
                                            <p:cond delay="1312"/>
                                          </p:stCondLst>
                                        </p:cTn>
                                        <p:tgtEl>
                                          <p:spTgt spid="3">
                                            <p:txEl>
                                              <p:pRg st="4" end="4"/>
                                            </p:txEl>
                                          </p:spTgt>
                                        </p:tgtEl>
                                      </p:cBhvr>
                                      <p:to x="100000" y="80000"/>
                                    </p:animScale>
                                    <p:animScale>
                                      <p:cBhvr>
                                        <p:cTn id="40" dur="166" decel="50000">
                                          <p:stCondLst>
                                            <p:cond delay="1338"/>
                                          </p:stCondLst>
                                        </p:cTn>
                                        <p:tgtEl>
                                          <p:spTgt spid="3">
                                            <p:txEl>
                                              <p:pRg st="4" end="4"/>
                                            </p:txEl>
                                          </p:spTgt>
                                        </p:tgtEl>
                                      </p:cBhvr>
                                      <p:to x="100000" y="100000"/>
                                    </p:animScale>
                                    <p:animScale>
                                      <p:cBhvr>
                                        <p:cTn id="41" dur="26">
                                          <p:stCondLst>
                                            <p:cond delay="1642"/>
                                          </p:stCondLst>
                                        </p:cTn>
                                        <p:tgtEl>
                                          <p:spTgt spid="3">
                                            <p:txEl>
                                              <p:pRg st="4" end="4"/>
                                            </p:txEl>
                                          </p:spTgt>
                                        </p:tgtEl>
                                      </p:cBhvr>
                                      <p:to x="100000" y="90000"/>
                                    </p:animScale>
                                    <p:animScale>
                                      <p:cBhvr>
                                        <p:cTn id="42" dur="166" decel="50000">
                                          <p:stCondLst>
                                            <p:cond delay="1668"/>
                                          </p:stCondLst>
                                        </p:cTn>
                                        <p:tgtEl>
                                          <p:spTgt spid="3">
                                            <p:txEl>
                                              <p:pRg st="4" end="4"/>
                                            </p:txEl>
                                          </p:spTgt>
                                        </p:tgtEl>
                                      </p:cBhvr>
                                      <p:to x="100000" y="100000"/>
                                    </p:animScale>
                                    <p:animScale>
                                      <p:cBhvr>
                                        <p:cTn id="43" dur="26">
                                          <p:stCondLst>
                                            <p:cond delay="1808"/>
                                          </p:stCondLst>
                                        </p:cTn>
                                        <p:tgtEl>
                                          <p:spTgt spid="3">
                                            <p:txEl>
                                              <p:pRg st="4" end="4"/>
                                            </p:txEl>
                                          </p:spTgt>
                                        </p:tgtEl>
                                      </p:cBhvr>
                                      <p:to x="100000" y="95000"/>
                                    </p:animScale>
                                    <p:animScale>
                                      <p:cBhvr>
                                        <p:cTn id="44"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rcRect l="29547" t="40926" r="7349" b="32806"/>
          <a:stretch>
            <a:fillRect/>
          </a:stretch>
        </p:blipFill>
        <p:spPr>
          <a:xfrm>
            <a:off x="196850" y="1146175"/>
            <a:ext cx="8750935" cy="2049145"/>
          </a:xfrm>
          <a:prstGeom prst="rect">
            <a:avLst/>
          </a:prstGeom>
        </p:spPr>
      </p:pic>
      <p:pic>
        <p:nvPicPr>
          <p:cNvPr id="8" name="图片 7"/>
          <p:cNvPicPr>
            <a:picLocks noChangeAspect="1"/>
          </p:cNvPicPr>
          <p:nvPr/>
        </p:nvPicPr>
        <p:blipFill>
          <a:blip r:embed="rId2"/>
          <a:srcRect l="29875" t="40204" r="35810" b="46009"/>
          <a:stretch>
            <a:fillRect/>
          </a:stretch>
        </p:blipFill>
        <p:spPr>
          <a:xfrm>
            <a:off x="268605" y="3483610"/>
            <a:ext cx="7751445" cy="1751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1155" y="918210"/>
            <a:ext cx="8392160" cy="5626735"/>
          </a:xfrm>
        </p:spPr>
        <p:txBody>
          <a:bodyPr>
            <a:noAutofit/>
          </a:bodyPr>
          <a:lstStyle/>
          <a:p>
            <a:pPr>
              <a:lnSpc>
                <a:spcPct val="150000"/>
              </a:lnSpc>
              <a:spcBef>
                <a:spcPts val="0"/>
              </a:spcBef>
              <a:buFont typeface="Wingdings" panose="05000000000000000000" charset="0"/>
              <a:buChar char="Ø"/>
            </a:pPr>
            <a:r>
              <a:rPr lang="en-US" altLang="zh-CN" sz="2000" dirty="0">
                <a:latin typeface="Times New Roman" panose="02020603050405020304" charset="0"/>
                <a:cs typeface="Times New Roman" panose="02020603050405020304" charset="0"/>
                <a:sym typeface="+mn-ea"/>
              </a:rPr>
              <a:t>6</a:t>
            </a:r>
            <a:r>
              <a:rPr lang="zh-CN" altLang="en-US" sz="2000" dirty="0">
                <a:latin typeface="Times New Roman" panose="02020603050405020304" charset="0"/>
                <a:cs typeface="Times New Roman" panose="02020603050405020304" charset="0"/>
                <a:sym typeface="+mn-ea"/>
              </a:rPr>
              <a:t>、优先权原则（</a:t>
            </a:r>
            <a:r>
              <a:rPr lang="en-US" altLang="zh-CN" sz="2000" dirty="0">
                <a:latin typeface="Times New Roman" panose="02020603050405020304" charset="0"/>
                <a:cs typeface="Times New Roman" panose="02020603050405020304" charset="0"/>
                <a:sym typeface="+mn-ea"/>
              </a:rPr>
              <a:t>A29</a:t>
            </a:r>
            <a:r>
              <a:rPr lang="zh-CN" altLang="en-US" sz="2000" dirty="0">
                <a:latin typeface="Times New Roman" panose="02020603050405020304" charset="0"/>
                <a:cs typeface="Times New Roman" panose="02020603050405020304" charset="0"/>
                <a:sym typeface="+mn-ea"/>
              </a:rPr>
              <a:t>）</a:t>
            </a:r>
            <a:endParaRPr lang="zh-CN" altLang="en-US" sz="2000" noProof="1">
              <a:latin typeface="Times New Roman" panose="02020603050405020304" charset="0"/>
              <a:cs typeface="Times New Roman" panose="02020603050405020304" charset="0"/>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1</a:t>
            </a:r>
            <a:r>
              <a:rPr lang="zh-CN" altLang="en-US" sz="2000" dirty="0">
                <a:latin typeface="+mn-ea"/>
                <a:sym typeface="+mn-ea"/>
              </a:rPr>
              <a:t>）外国优先权：申请人自发明或者实用新型在外国第一次提出专利申请之日起</a:t>
            </a:r>
            <a:r>
              <a:rPr lang="zh-CN" altLang="en-US" sz="2000" b="1" dirty="0">
                <a:solidFill>
                  <a:srgbClr val="FF0000"/>
                </a:solidFill>
                <a:latin typeface="+mn-ea"/>
                <a:sym typeface="+mn-ea"/>
              </a:rPr>
              <a:t>十二个月</a:t>
            </a:r>
            <a:r>
              <a:rPr lang="zh-CN" altLang="en-US" sz="2000" dirty="0">
                <a:latin typeface="+mn-ea"/>
                <a:sym typeface="+mn-ea"/>
              </a:rPr>
              <a:t>内，或者自外观设计在外国第一次提出专利申请之日起</a:t>
            </a:r>
            <a:r>
              <a:rPr lang="zh-CN" altLang="en-US" sz="2000" b="1" dirty="0">
                <a:solidFill>
                  <a:srgbClr val="FF0000"/>
                </a:solidFill>
                <a:latin typeface="+mn-ea"/>
                <a:sym typeface="+mn-ea"/>
              </a:rPr>
              <a:t>六个月</a:t>
            </a:r>
            <a:r>
              <a:rPr lang="zh-CN" altLang="en-US" sz="2000" dirty="0">
                <a:latin typeface="+mn-ea"/>
                <a:sym typeface="+mn-ea"/>
              </a:rPr>
              <a:t>内，又</a:t>
            </a:r>
            <a:r>
              <a:rPr lang="zh-CN" altLang="en-US" sz="2000" b="1" dirty="0">
                <a:solidFill>
                  <a:srgbClr val="FF0000"/>
                </a:solidFill>
                <a:latin typeface="+mn-ea"/>
                <a:sym typeface="+mn-ea"/>
              </a:rPr>
              <a:t>在中国就相同主题</a:t>
            </a:r>
            <a:r>
              <a:rPr lang="zh-CN" altLang="en-US" sz="2000" dirty="0">
                <a:latin typeface="+mn-ea"/>
                <a:sym typeface="+mn-ea"/>
              </a:rPr>
              <a:t>提出专利申请的，依照该外国同中国签订的协议或者共同参加的国际条约，或者依照相互承认优先权的原则，可以享有优先权</a:t>
            </a:r>
            <a:endParaRPr lang="zh-CN" altLang="en-US" sz="2000" noProof="1">
              <a:latin typeface="+mn-ea"/>
              <a:sym typeface="+mn-ea"/>
            </a:endParaRPr>
          </a:p>
          <a:p>
            <a:pPr marL="935990" indent="-285750" algn="l" fontAlgn="auto">
              <a:lnSpc>
                <a:spcPct val="110000"/>
              </a:lnSpc>
              <a:spcBef>
                <a:spcPts val="0"/>
              </a:spcBef>
              <a:buClrTx/>
              <a:buSzTx/>
              <a:buFont typeface="Arial" panose="020B0604020202020204" pitchFamily="34" charset="0"/>
              <a:buChar char="•"/>
            </a:pPr>
            <a:r>
              <a:rPr lang="zh-CN" altLang="en-US" sz="2000" dirty="0">
                <a:latin typeface="+mn-ea"/>
                <a:sym typeface="+mn-ea"/>
              </a:rPr>
              <a:t>前提：有协议或者共同参加国际条约，或依据互惠原则</a:t>
            </a:r>
            <a:endParaRPr lang="zh-CN" altLang="en-US" sz="2000" dirty="0">
              <a:latin typeface="+mn-ea"/>
            </a:endParaRPr>
          </a:p>
          <a:p>
            <a:pPr marL="935990" indent="-285750" algn="l" fontAlgn="auto">
              <a:lnSpc>
                <a:spcPct val="110000"/>
              </a:lnSpc>
              <a:spcBef>
                <a:spcPts val="0"/>
              </a:spcBef>
              <a:buClrTx/>
              <a:buSzTx/>
              <a:buFont typeface="Arial" panose="020B0604020202020204" pitchFamily="34" charset="0"/>
              <a:buChar char="•"/>
            </a:pPr>
            <a:r>
              <a:rPr lang="zh-CN" altLang="en-US" sz="2000" dirty="0">
                <a:latin typeface="+mn-ea"/>
              </a:rPr>
              <a:t>对象：</a:t>
            </a:r>
            <a:r>
              <a:rPr lang="zh-CN" altLang="en-US" sz="2000" dirty="0">
                <a:latin typeface="+mn-ea"/>
                <a:sym typeface="+mn-ea"/>
              </a:rPr>
              <a:t>相同主题的</a:t>
            </a:r>
            <a:r>
              <a:rPr lang="zh-CN" altLang="en-US" sz="2000" dirty="0">
                <a:latin typeface="+mn-ea"/>
              </a:rPr>
              <a:t>发明、实用新型和外观设计</a:t>
            </a:r>
            <a:endParaRPr lang="zh-CN" altLang="en-US" sz="2000" dirty="0">
              <a:latin typeface="+mn-ea"/>
            </a:endParaRPr>
          </a:p>
          <a:p>
            <a:pPr marL="935990" indent="-285750" algn="l" fontAlgn="auto">
              <a:lnSpc>
                <a:spcPct val="110000"/>
              </a:lnSpc>
              <a:spcBef>
                <a:spcPts val="0"/>
              </a:spcBef>
              <a:buClrTx/>
              <a:buSzTx/>
              <a:buFont typeface="Arial" panose="020B0604020202020204" pitchFamily="34" charset="0"/>
              <a:buChar char="•"/>
            </a:pPr>
            <a:r>
              <a:rPr lang="zh-CN" altLang="en-US" sz="2000" dirty="0">
                <a:latin typeface="+mn-ea"/>
              </a:rPr>
              <a:t>主体：</a:t>
            </a:r>
            <a:r>
              <a:rPr lang="zh-CN" altLang="en-US" sz="2000" dirty="0">
                <a:latin typeface="+mn-ea"/>
                <a:sym typeface="+mn-ea"/>
              </a:rPr>
              <a:t>必须是有资格的申请人或其合法的权利受让人、继承人</a:t>
            </a:r>
            <a:endParaRPr lang="zh-CN" altLang="en-US" sz="2000" dirty="0">
              <a:latin typeface="+mn-ea"/>
            </a:endParaRPr>
          </a:p>
          <a:p>
            <a:pPr marL="935990" indent="-285750" algn="l" fontAlgn="auto">
              <a:lnSpc>
                <a:spcPct val="110000"/>
              </a:lnSpc>
              <a:spcBef>
                <a:spcPts val="0"/>
              </a:spcBef>
              <a:buClrTx/>
              <a:buSzTx/>
              <a:buFont typeface="Arial" panose="020B0604020202020204" pitchFamily="34" charset="0"/>
              <a:buChar char="•"/>
            </a:pPr>
            <a:r>
              <a:rPr lang="zh-CN" altLang="en-US" sz="2000" dirty="0">
                <a:latin typeface="+mn-ea"/>
              </a:rPr>
              <a:t>条件：</a:t>
            </a:r>
            <a:r>
              <a:rPr lang="zh-CN" altLang="en-US" sz="2000" dirty="0">
                <a:latin typeface="+mn-ea"/>
                <a:sym typeface="+mn-ea"/>
              </a:rPr>
              <a:t>第一次申请是在国外正式提出并已经确定申请日</a:t>
            </a:r>
            <a:endParaRPr lang="zh-CN" altLang="en-US" sz="2000" dirty="0">
              <a:latin typeface="+mn-ea"/>
            </a:endParaRPr>
          </a:p>
          <a:p>
            <a:pPr marL="935990" indent="-285750" algn="l" fontAlgn="auto">
              <a:lnSpc>
                <a:spcPct val="110000"/>
              </a:lnSpc>
              <a:spcBef>
                <a:spcPts val="0"/>
              </a:spcBef>
              <a:buClrTx/>
              <a:buSzTx/>
              <a:buFont typeface="Arial" panose="020B0604020202020204" pitchFamily="34" charset="0"/>
              <a:buChar char="•"/>
            </a:pPr>
            <a:r>
              <a:rPr lang="zh-CN" altLang="en-US" sz="2000" dirty="0">
                <a:latin typeface="+mn-ea"/>
              </a:rPr>
              <a:t>期限：</a:t>
            </a:r>
            <a:r>
              <a:rPr lang="zh-CN" altLang="en-US" sz="2000" dirty="0">
                <a:latin typeface="Times New Roman" panose="02020603050405020304" charset="0"/>
                <a:cs typeface="Times New Roman" panose="02020603050405020304" charset="0"/>
                <a:sym typeface="+mn-ea"/>
              </a:rPr>
              <a:t>12个月和6个月</a:t>
            </a:r>
            <a:endParaRPr lang="zh-CN" altLang="en-US" sz="2000" dirty="0">
              <a:latin typeface="Times New Roman" panose="02020603050405020304" charset="0"/>
              <a:cs typeface="Times New Roman" panose="02020603050405020304" charset="0"/>
              <a:sym typeface="+mn-ea"/>
            </a:endParaRPr>
          </a:p>
          <a:p>
            <a:pPr marL="935990" indent="-285750" algn="l" fontAlgn="auto">
              <a:lnSpc>
                <a:spcPct val="110000"/>
              </a:lnSpc>
              <a:spcBef>
                <a:spcPts val="0"/>
              </a:spcBef>
              <a:buClrTx/>
              <a:buSzTx/>
              <a:buFont typeface="Arial" panose="020B0604020202020204" pitchFamily="34" charset="0"/>
              <a:buChar char="•"/>
            </a:pPr>
            <a:r>
              <a:rPr lang="zh-CN" altLang="en-US" sz="2000" dirty="0">
                <a:latin typeface="Times New Roman" panose="02020603050405020304" charset="0"/>
                <a:cs typeface="Times New Roman" panose="02020603050405020304" charset="0"/>
                <a:sym typeface="+mn-ea"/>
              </a:rPr>
              <a:t>形式：书面声明并提交第一次专利申请的文件副本</a:t>
            </a:r>
            <a:endParaRPr lang="zh-CN" altLang="en-US" sz="2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mn-ea"/>
              </a:rPr>
              <a:t>意义：为了方便和保证缔约国申请人在国外申请并获得专利，给申请人一定期间的优先权，使申请人有充分的时间准备申请</a:t>
            </a:r>
            <a:endParaRPr lang="zh-CN" altLang="en-US" sz="2000" dirty="0">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9740" y="907415"/>
            <a:ext cx="8274050" cy="5807710"/>
          </a:xfrm>
        </p:spPr>
        <p:txBody>
          <a:bodyPr>
            <a:normAutofit fontScale="90000" lnSpcReduction="20000"/>
          </a:bodyPr>
          <a:lstStyle/>
          <a:p>
            <a:pPr>
              <a:lnSpc>
                <a:spcPct val="150000"/>
              </a:lnSpc>
              <a:spcBef>
                <a:spcPts val="0"/>
              </a:spcBef>
              <a:buFont typeface="Wingdings" panose="05000000000000000000" charset="0"/>
              <a:buChar char="Ø"/>
            </a:pPr>
            <a:r>
              <a:rPr lang="en-US" altLang="zh-CN" sz="2200" dirty="0">
                <a:latin typeface="Times New Roman" panose="02020603050405020304" charset="0"/>
                <a:cs typeface="Times New Roman" panose="02020603050405020304" charset="0"/>
                <a:sym typeface="+mn-ea"/>
              </a:rPr>
              <a:t>6</a:t>
            </a:r>
            <a:r>
              <a:rPr lang="zh-CN" altLang="en-US" sz="2200" dirty="0">
                <a:latin typeface="Times New Roman" panose="02020603050405020304" charset="0"/>
                <a:cs typeface="Times New Roman" panose="02020603050405020304" charset="0"/>
                <a:sym typeface="+mn-ea"/>
              </a:rPr>
              <a:t>、优先权原则（</a:t>
            </a:r>
            <a:r>
              <a:rPr lang="en-US" altLang="zh-CN" sz="2200" dirty="0">
                <a:latin typeface="Times New Roman" panose="02020603050405020304" charset="0"/>
                <a:cs typeface="Times New Roman" panose="02020603050405020304" charset="0"/>
                <a:sym typeface="+mn-ea"/>
              </a:rPr>
              <a:t>A29</a:t>
            </a:r>
            <a:r>
              <a:rPr lang="zh-CN" altLang="en-US" sz="2200" dirty="0">
                <a:latin typeface="Times New Roman" panose="02020603050405020304" charset="0"/>
                <a:cs typeface="Times New Roman" panose="02020603050405020304" charset="0"/>
                <a:sym typeface="+mn-ea"/>
              </a:rPr>
              <a:t>）</a:t>
            </a:r>
            <a:endParaRPr lang="zh-CN" altLang="en-US" sz="2200" noProof="1">
              <a:latin typeface="Times New Roman" panose="02020603050405020304" charset="0"/>
              <a:cs typeface="Times New Roman" panose="02020603050405020304" charset="0"/>
              <a:sym typeface="+mn-ea"/>
            </a:endParaRPr>
          </a:p>
          <a:p>
            <a:pPr marL="590550" fontAlgn="auto">
              <a:lnSpc>
                <a:spcPct val="150000"/>
              </a:lnSpc>
              <a:spcBef>
                <a:spcPts val="0"/>
              </a:spcBef>
              <a:buFont typeface="Wingdings" panose="05000000000000000000" charset="0"/>
              <a:buChar char="p"/>
            </a:pPr>
            <a:r>
              <a:rPr lang="zh-CN" altLang="en-US" sz="2220" dirty="0">
                <a:latin typeface="+mn-ea"/>
                <a:sym typeface="+mn-ea"/>
              </a:rPr>
              <a:t>（</a:t>
            </a:r>
            <a:r>
              <a:rPr lang="en-US" altLang="zh-CN" sz="2220" dirty="0">
                <a:latin typeface="+mn-ea"/>
                <a:sym typeface="+mn-ea"/>
              </a:rPr>
              <a:t>2</a:t>
            </a:r>
            <a:r>
              <a:rPr lang="zh-CN" altLang="en-US" sz="2220" dirty="0">
                <a:latin typeface="+mn-ea"/>
                <a:sym typeface="+mn-ea"/>
              </a:rPr>
              <a:t>）本国优先权：申请人自发明或者实用新型在中国第一次提出专利申请之日起</a:t>
            </a:r>
            <a:r>
              <a:rPr lang="zh-CN" altLang="en-US" sz="2220" b="1" dirty="0">
                <a:solidFill>
                  <a:srgbClr val="FF0000"/>
                </a:solidFill>
                <a:latin typeface="+mn-ea"/>
                <a:sym typeface="+mn-ea"/>
              </a:rPr>
              <a:t>十二个月</a:t>
            </a:r>
            <a:r>
              <a:rPr lang="zh-CN" altLang="en-US" sz="2220" dirty="0">
                <a:latin typeface="+mn-ea"/>
                <a:sym typeface="+mn-ea"/>
              </a:rPr>
              <a:t>内，或者自外观设计在中国第一次提出专利申请之日起</a:t>
            </a:r>
            <a:r>
              <a:rPr lang="zh-CN" altLang="en-US" sz="2220" b="1" dirty="0">
                <a:solidFill>
                  <a:srgbClr val="FF0000"/>
                </a:solidFill>
                <a:latin typeface="+mn-ea"/>
                <a:sym typeface="+mn-ea"/>
              </a:rPr>
              <a:t>六个月</a:t>
            </a:r>
            <a:r>
              <a:rPr lang="zh-CN" altLang="en-US" sz="2220" dirty="0">
                <a:latin typeface="+mn-ea"/>
                <a:sym typeface="+mn-ea"/>
              </a:rPr>
              <a:t>内，又向国务院专利行政部门就</a:t>
            </a:r>
            <a:r>
              <a:rPr lang="zh-CN" altLang="en-US" sz="2220" b="1" dirty="0">
                <a:solidFill>
                  <a:srgbClr val="FF0000"/>
                </a:solidFill>
                <a:latin typeface="+mn-ea"/>
                <a:sym typeface="+mn-ea"/>
              </a:rPr>
              <a:t>相同主题</a:t>
            </a:r>
            <a:r>
              <a:rPr lang="zh-CN" altLang="en-US" sz="2220" dirty="0">
                <a:latin typeface="+mn-ea"/>
                <a:sym typeface="+mn-ea"/>
              </a:rPr>
              <a:t>提出专利申请的，可以享有优先权</a:t>
            </a:r>
            <a:endParaRPr lang="zh-CN" altLang="en-US" sz="2220" dirty="0">
              <a:latin typeface="+mn-ea"/>
              <a:sym typeface="+mn-ea"/>
            </a:endParaRPr>
          </a:p>
          <a:p>
            <a:pPr marL="1065530" indent="-342900" fontAlgn="auto">
              <a:lnSpc>
                <a:spcPct val="150000"/>
              </a:lnSpc>
              <a:spcBef>
                <a:spcPts val="0"/>
              </a:spcBef>
              <a:buFont typeface="Arial" panose="020B0604020202020204" pitchFamily="34" charset="0"/>
              <a:buChar char="•"/>
            </a:pPr>
            <a:r>
              <a:rPr lang="zh-CN" altLang="en-US" sz="2200" noProof="1">
                <a:latin typeface="+mn-ea"/>
                <a:sym typeface="+mn-ea"/>
              </a:rPr>
              <a:t>对象：相同主题的发明、实用新型、外观设计</a:t>
            </a:r>
            <a:endParaRPr lang="zh-CN" altLang="en-US" sz="2200" noProof="1">
              <a:latin typeface="+mn-ea"/>
              <a:sym typeface="+mn-ea"/>
            </a:endParaRPr>
          </a:p>
          <a:p>
            <a:pPr marL="1065530" indent="-342900" fontAlgn="auto">
              <a:lnSpc>
                <a:spcPct val="150000"/>
              </a:lnSpc>
              <a:spcBef>
                <a:spcPts val="0"/>
              </a:spcBef>
              <a:buFont typeface="Arial" panose="020B0604020202020204" pitchFamily="34" charset="0"/>
              <a:buChar char="•"/>
            </a:pPr>
            <a:r>
              <a:rPr lang="zh-CN" altLang="en-US" sz="2200" noProof="1">
                <a:latin typeface="+mn-ea"/>
                <a:sym typeface="+mn-ea"/>
              </a:rPr>
              <a:t>主体：申请人本人或者或合法的权利受让人、继承人</a:t>
            </a:r>
            <a:endParaRPr lang="zh-CN" altLang="en-US" sz="2200" noProof="1">
              <a:latin typeface="+mn-ea"/>
              <a:sym typeface="+mn-ea"/>
            </a:endParaRPr>
          </a:p>
          <a:p>
            <a:pPr marL="1065530" indent="-342900" fontAlgn="auto">
              <a:lnSpc>
                <a:spcPct val="150000"/>
              </a:lnSpc>
              <a:spcBef>
                <a:spcPts val="0"/>
              </a:spcBef>
              <a:buFont typeface="Arial" panose="020B0604020202020204" pitchFamily="34" charset="0"/>
              <a:buChar char="•"/>
            </a:pPr>
            <a:r>
              <a:rPr lang="zh-CN" altLang="en-US" sz="2200" noProof="1">
                <a:latin typeface="+mn-ea"/>
                <a:sym typeface="+mn-ea"/>
              </a:rPr>
              <a:t>条件：两次申请均在国内，在先申请自在后申请正式提出之日视为撤回（原技术方案与改进、增补方案合并）</a:t>
            </a:r>
            <a:endParaRPr lang="zh-CN" altLang="en-US" sz="2200" noProof="1">
              <a:latin typeface="+mn-ea"/>
              <a:sym typeface="+mn-ea"/>
            </a:endParaRPr>
          </a:p>
          <a:p>
            <a:pPr marL="1065530" indent="-342900" fontAlgn="auto">
              <a:lnSpc>
                <a:spcPct val="150000"/>
              </a:lnSpc>
              <a:spcBef>
                <a:spcPts val="0"/>
              </a:spcBef>
              <a:buFont typeface="Arial" panose="020B0604020202020204" pitchFamily="34" charset="0"/>
              <a:buChar char="•"/>
            </a:pPr>
            <a:r>
              <a:rPr lang="zh-CN" altLang="en-US" sz="2200" noProof="1">
                <a:latin typeface="Times New Roman" panose="02020603050405020304" charset="0"/>
                <a:cs typeface="Times New Roman" panose="02020603050405020304" charset="0"/>
                <a:sym typeface="+mn-ea"/>
              </a:rPr>
              <a:t>期限：发明或实用新型12个月，外观设计</a:t>
            </a:r>
            <a:r>
              <a:rPr lang="en-US" altLang="zh-CN" sz="2200" noProof="1">
                <a:latin typeface="Times New Roman" panose="02020603050405020304" charset="0"/>
                <a:cs typeface="Times New Roman" panose="02020603050405020304" charset="0"/>
                <a:sym typeface="+mn-ea"/>
              </a:rPr>
              <a:t>6</a:t>
            </a:r>
            <a:r>
              <a:rPr lang="zh-CN" altLang="en-US" sz="2200" noProof="1">
                <a:latin typeface="Times New Roman" panose="02020603050405020304" charset="0"/>
                <a:cs typeface="Times New Roman" panose="02020603050405020304" charset="0"/>
                <a:sym typeface="+mn-ea"/>
              </a:rPr>
              <a:t>个月</a:t>
            </a:r>
            <a:endParaRPr lang="zh-CN" altLang="en-US" sz="2200" noProof="1">
              <a:latin typeface="Times New Roman" panose="02020603050405020304" charset="0"/>
              <a:cs typeface="Times New Roman" panose="02020603050405020304" charset="0"/>
              <a:sym typeface="+mn-ea"/>
            </a:endParaRPr>
          </a:p>
          <a:p>
            <a:pPr marL="1065530" indent="-342900" fontAlgn="auto">
              <a:lnSpc>
                <a:spcPct val="150000"/>
              </a:lnSpc>
              <a:spcBef>
                <a:spcPts val="0"/>
              </a:spcBef>
              <a:buFont typeface="Arial" panose="020B0604020202020204" pitchFamily="34" charset="0"/>
              <a:buChar char="•"/>
            </a:pPr>
            <a:r>
              <a:rPr lang="zh-CN" altLang="en-US" sz="2200" noProof="1">
                <a:latin typeface="Times New Roman" panose="02020603050405020304" charset="0"/>
                <a:cs typeface="Times New Roman" panose="02020603050405020304" charset="0"/>
                <a:sym typeface="+mn-ea"/>
              </a:rPr>
              <a:t>限制：已经享有外国优先权或者本国优先权</a:t>
            </a:r>
            <a:r>
              <a:rPr lang="en-US" altLang="zh-CN" sz="2200" noProof="1">
                <a:latin typeface="Times New Roman" panose="02020603050405020304" charset="0"/>
                <a:cs typeface="Times New Roman" panose="02020603050405020304" charset="0"/>
                <a:sym typeface="+mn-ea"/>
              </a:rPr>
              <a:t> &amp; </a:t>
            </a:r>
            <a:r>
              <a:rPr lang="zh-CN" altLang="en-US" sz="2200" noProof="1">
                <a:latin typeface="Times New Roman" panose="02020603050405020304" charset="0"/>
                <a:cs typeface="Times New Roman" panose="02020603050405020304" charset="0"/>
                <a:sym typeface="+mn-ea"/>
              </a:rPr>
              <a:t>已经授予专利权</a:t>
            </a:r>
            <a:r>
              <a:rPr lang="en-US" altLang="zh-CN" sz="2200" noProof="1">
                <a:latin typeface="Times New Roman" panose="02020603050405020304" charset="0"/>
                <a:cs typeface="Times New Roman" panose="02020603050405020304" charset="0"/>
                <a:sym typeface="+mn-ea"/>
              </a:rPr>
              <a:t> &amp; </a:t>
            </a:r>
            <a:r>
              <a:rPr lang="zh-CN" altLang="en-US" sz="2200" noProof="1">
                <a:latin typeface="Times New Roman" panose="02020603050405020304" charset="0"/>
                <a:cs typeface="Times New Roman" panose="02020603050405020304" charset="0"/>
                <a:sym typeface="+mn-ea"/>
              </a:rPr>
              <a:t>属于按照规定提出的分案申请</a:t>
            </a:r>
            <a:endParaRPr lang="zh-CN" altLang="en-US" sz="2200" noProof="1">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2220" noProof="1">
                <a:latin typeface="+mn-ea"/>
                <a:sym typeface="+mn-ea"/>
              </a:rPr>
              <a:t>意义：有利于我国的发明创造人</a:t>
            </a:r>
            <a:r>
              <a:rPr lang="zh-CN" altLang="en-US" sz="2220" dirty="0">
                <a:latin typeface="+mn-ea"/>
                <a:sym typeface="+mn-ea"/>
              </a:rPr>
              <a:t>在第一次提出申请后，</a:t>
            </a:r>
            <a:r>
              <a:rPr lang="zh-CN" altLang="en-US" sz="2220" noProof="1">
                <a:latin typeface="+mn-ea"/>
                <a:sym typeface="+mn-ea"/>
              </a:rPr>
              <a:t>及时地对自己的发明创造进行完善、增补或修改</a:t>
            </a:r>
            <a:r>
              <a:rPr lang="zh-CN" altLang="en-US" sz="2220" dirty="0">
                <a:latin typeface="+mn-ea"/>
                <a:sym typeface="+mn-ea"/>
              </a:rPr>
              <a:t>；有利于</a:t>
            </a:r>
            <a:r>
              <a:rPr lang="zh-CN" altLang="en-US" sz="2220" noProof="1">
                <a:latin typeface="+mn-ea"/>
                <a:sym typeface="+mn-ea"/>
              </a:rPr>
              <a:t>进行专利类型转换</a:t>
            </a:r>
            <a:endParaRPr lang="zh-CN" altLang="en-US" sz="2220" noProof="1">
              <a:latin typeface="+mn-ea"/>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5270" y="1007745"/>
            <a:ext cx="8382000" cy="5268595"/>
          </a:xfrm>
        </p:spPr>
        <p:txBody>
          <a:bodyPr>
            <a:normAutofit lnSpcReduction="10000"/>
          </a:bodyPr>
          <a:lstStyle/>
          <a:p>
            <a:pPr marL="59055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3</a:t>
            </a:r>
            <a:r>
              <a:rPr lang="zh-CN" altLang="en-US" sz="2000" dirty="0">
                <a:latin typeface="+mn-ea"/>
                <a:sym typeface="+mn-ea"/>
              </a:rPr>
              <a:t>）优先权的效力</a:t>
            </a:r>
            <a:endParaRPr lang="zh-CN" altLang="en-US" sz="2000" dirty="0">
              <a:latin typeface="+mn-ea"/>
              <a:sym typeface="+mn-ea"/>
            </a:endParaRPr>
          </a:p>
          <a:p>
            <a:pPr marL="1065530" indent="-342900" algn="l" fontAlgn="auto">
              <a:lnSpc>
                <a:spcPct val="150000"/>
              </a:lnSpc>
              <a:spcBef>
                <a:spcPts val="0"/>
              </a:spcBef>
              <a:buClrTx/>
              <a:buSzTx/>
              <a:buChar char="•"/>
            </a:pPr>
            <a:r>
              <a:rPr lang="zh-CN" altLang="en-US" sz="2000" dirty="0">
                <a:latin typeface="+mn-ea"/>
                <a:sym typeface="+mn-ea"/>
              </a:rPr>
              <a:t>优先权日被视为申请日，判断该申请在中国的新颖性和创造性都只能以优先权日为准</a:t>
            </a:r>
            <a:endParaRPr lang="zh-CN" altLang="en-US"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4</a:t>
            </a:r>
            <a:r>
              <a:rPr lang="zh-CN" altLang="en-US" sz="2000" dirty="0">
                <a:latin typeface="+mn-ea"/>
                <a:sym typeface="+mn-ea"/>
              </a:rPr>
              <a:t>）要求优先权程序</a:t>
            </a:r>
            <a:endParaRPr lang="zh-CN" altLang="en-US" sz="2000" dirty="0">
              <a:latin typeface="+mn-ea"/>
              <a:sym typeface="+mn-ea"/>
            </a:endParaRPr>
          </a:p>
          <a:p>
            <a:pPr marL="1065530" indent="-342900" fontAlgn="auto">
              <a:lnSpc>
                <a:spcPct val="150000"/>
              </a:lnSpc>
              <a:spcBef>
                <a:spcPts val="0"/>
              </a:spcBef>
              <a:buFont typeface="Arial" panose="020B0604020202020204" pitchFamily="34" charset="0"/>
              <a:buChar char="•"/>
            </a:pPr>
            <a:r>
              <a:rPr lang="zh-CN" altLang="en-US" sz="2000" noProof="1">
                <a:latin typeface="+mn-ea"/>
                <a:sym typeface="+mn-ea"/>
              </a:rPr>
              <a:t>申请人要求发明、实用新型专利优先权的，应当在申请的时候提出书面声明，并且在第一次提出申请之日起</a:t>
            </a:r>
            <a:r>
              <a:rPr lang="zh-CN" altLang="en-US" sz="2000" b="1" noProof="1">
                <a:solidFill>
                  <a:srgbClr val="FF0000"/>
                </a:solidFill>
                <a:latin typeface="+mn-ea"/>
                <a:sym typeface="+mn-ea"/>
              </a:rPr>
              <a:t>十六个月</a:t>
            </a:r>
            <a:r>
              <a:rPr lang="zh-CN" altLang="en-US" sz="2000" noProof="1">
                <a:latin typeface="+mn-ea"/>
                <a:sym typeface="+mn-ea"/>
              </a:rPr>
              <a:t>内，提交第一次提出的专利申请文件的副本</a:t>
            </a:r>
            <a:endParaRPr lang="zh-CN" altLang="en-US" sz="2000" noProof="1">
              <a:latin typeface="+mn-ea"/>
              <a:sym typeface="+mn-ea"/>
            </a:endParaRPr>
          </a:p>
          <a:p>
            <a:pPr marL="1065530" indent="-342900" fontAlgn="auto">
              <a:lnSpc>
                <a:spcPct val="150000"/>
              </a:lnSpc>
              <a:spcBef>
                <a:spcPts val="0"/>
              </a:spcBef>
              <a:buFont typeface="Arial" panose="020B0604020202020204" pitchFamily="34" charset="0"/>
              <a:buChar char="•"/>
            </a:pPr>
            <a:r>
              <a:rPr lang="zh-CN" altLang="en-US" sz="2000" noProof="1">
                <a:latin typeface="+mn-ea"/>
                <a:sym typeface="+mn-ea"/>
              </a:rPr>
              <a:t>申请人要求外观设计专利优先权的，应当在申请的时候提出书面声明，并且在三个月内提交第一次提出的专利申请文件的副本</a:t>
            </a:r>
            <a:endParaRPr lang="zh-CN" altLang="en-US" sz="2000" noProof="1">
              <a:latin typeface="+mn-ea"/>
              <a:sym typeface="+mn-ea"/>
            </a:endParaRPr>
          </a:p>
          <a:p>
            <a:pPr marL="590550" algn="l" fontAlgn="auto">
              <a:lnSpc>
                <a:spcPct val="150000"/>
              </a:lnSpc>
              <a:spcBef>
                <a:spcPts val="0"/>
              </a:spcBef>
              <a:buClrTx/>
              <a:buSzTx/>
              <a:buFont typeface="Wingdings" panose="05000000000000000000" charset="0"/>
              <a:buChar char="p"/>
            </a:pPr>
            <a:r>
              <a:rPr lang="zh-CN" altLang="en-US" sz="2000" noProof="1">
                <a:latin typeface="+mn-ea"/>
                <a:sym typeface="+mn-ea"/>
              </a:rPr>
              <a:t>（</a:t>
            </a:r>
            <a:r>
              <a:rPr lang="en-US" altLang="zh-CN" sz="2000" noProof="1">
                <a:latin typeface="+mn-ea"/>
                <a:sym typeface="+mn-ea"/>
              </a:rPr>
              <a:t>5</a:t>
            </a:r>
            <a:r>
              <a:rPr lang="zh-CN" altLang="en-US" sz="2000" noProof="1">
                <a:latin typeface="+mn-ea"/>
                <a:sym typeface="+mn-ea"/>
              </a:rPr>
              <a:t>）未声明或未提交申请文件的后果</a:t>
            </a:r>
            <a:endParaRPr lang="zh-CN" altLang="en-US" sz="2000" noProof="1">
              <a:latin typeface="+mn-ea"/>
              <a:sym typeface="+mn-ea"/>
            </a:endParaRPr>
          </a:p>
          <a:p>
            <a:pPr marL="1065530" indent="-342900" fontAlgn="auto">
              <a:lnSpc>
                <a:spcPct val="150000"/>
              </a:lnSpc>
              <a:spcBef>
                <a:spcPts val="0"/>
              </a:spcBef>
              <a:buFont typeface="Arial" panose="020B0604020202020204" pitchFamily="34" charset="0"/>
              <a:buChar char="•"/>
            </a:pPr>
            <a:r>
              <a:rPr lang="zh-CN" altLang="en-US" sz="2000" noProof="1">
                <a:latin typeface="+mn-ea"/>
                <a:sym typeface="+mn-ea"/>
              </a:rPr>
              <a:t>申请人未提出书面声明或者逾期未提交专利申请文件副本的，视为未要求优先权</a:t>
            </a:r>
            <a:endParaRPr lang="zh-CN" altLang="en-US" sz="2000" noProof="1">
              <a:latin typeface="+mn-ea"/>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0680" y="913130"/>
            <a:ext cx="8432165" cy="5566410"/>
          </a:xfrm>
        </p:spPr>
        <p:txBody>
          <a:bodyPr>
            <a:noAutofit/>
          </a:bodyPr>
          <a:lstStyle/>
          <a:p>
            <a:pPr>
              <a:lnSpc>
                <a:spcPct val="150000"/>
              </a:lnSpc>
              <a:spcBef>
                <a:spcPts val="0"/>
              </a:spcBef>
              <a:buNone/>
            </a:pPr>
            <a:r>
              <a:rPr lang="zh-CN" altLang="en-US" sz="2400" dirty="0">
                <a:latin typeface="+mn-ea"/>
                <a:sym typeface="+mn-ea"/>
              </a:rPr>
              <a:t>（二）申请文件</a:t>
            </a:r>
            <a:endParaRPr lang="zh-CN" altLang="en-US" sz="2400" dirty="0">
              <a:latin typeface="+mn-ea"/>
              <a:sym typeface="+mn-ea"/>
            </a:endParaRPr>
          </a:p>
          <a:p>
            <a:pPr>
              <a:lnSpc>
                <a:spcPct val="150000"/>
              </a:lnSpc>
              <a:spcBef>
                <a:spcPts val="0"/>
              </a:spcBef>
              <a:buFont typeface="Wingdings" panose="05000000000000000000" charset="0"/>
              <a:buChar char="Ø"/>
            </a:pPr>
            <a:r>
              <a:rPr lang="zh-CN" altLang="en-US" sz="2000" dirty="0">
                <a:latin typeface="+mn-ea"/>
                <a:sym typeface="+mn-ea"/>
              </a:rPr>
              <a:t>发明、实用新型：请求书、说明书及其摘要、权利要求书、遗传资源来源的说明、优先权的申请书等（</a:t>
            </a:r>
            <a:r>
              <a:rPr lang="en-US" altLang="zh-CN" sz="2000" dirty="0">
                <a:latin typeface="Times New Roman" panose="02020603050405020304" charset="0"/>
                <a:cs typeface="Times New Roman" panose="02020603050405020304" charset="0"/>
                <a:sym typeface="+mn-ea"/>
              </a:rPr>
              <a:t>A26</a:t>
            </a:r>
            <a:r>
              <a:rPr lang="zh-CN" altLang="en-US" sz="2000" dirty="0">
                <a:latin typeface="+mn-ea"/>
                <a:sym typeface="+mn-ea"/>
              </a:rPr>
              <a:t>）</a:t>
            </a:r>
            <a:endParaRPr lang="zh-CN" altLang="en-US" sz="2000" dirty="0">
              <a:latin typeface="+mn-ea"/>
              <a:sym typeface="+mn-ea"/>
            </a:endParaRPr>
          </a:p>
          <a:p>
            <a:pPr marL="590550" fontAlgn="auto">
              <a:lnSpc>
                <a:spcPct val="130000"/>
              </a:lnSpc>
              <a:spcBef>
                <a:spcPts val="0"/>
              </a:spcBef>
              <a:buFont typeface="Wingdings" panose="05000000000000000000" charset="0"/>
              <a:buChar char="p"/>
            </a:pPr>
            <a:r>
              <a:rPr kumimoji="1" lang="zh-CN" altLang="en-US" sz="2000" dirty="0">
                <a:latin typeface="+mn-ea"/>
                <a:sym typeface="+mn-ea"/>
              </a:rPr>
              <a:t>请求书：申请人用于表达请求专利局对其发明授予专利权的愿望的书面文件，发明或新型名称、发明人姓名、申请人姓名或名称与地址等</a:t>
            </a:r>
            <a:endParaRPr kumimoji="1" lang="zh-CN" altLang="en-US" sz="2000" dirty="0">
              <a:latin typeface="+mn-ea"/>
              <a:sym typeface="+mn-ea"/>
            </a:endParaRPr>
          </a:p>
          <a:p>
            <a:pPr marL="590550" fontAlgn="auto">
              <a:lnSpc>
                <a:spcPct val="130000"/>
              </a:lnSpc>
              <a:spcBef>
                <a:spcPts val="0"/>
              </a:spcBef>
              <a:buFont typeface="Wingdings" panose="05000000000000000000" charset="0"/>
              <a:buChar char="p"/>
            </a:pPr>
            <a:r>
              <a:rPr kumimoji="1" lang="zh-CN" altLang="en-US" sz="2000" dirty="0">
                <a:latin typeface="+mn-ea"/>
                <a:sym typeface="+mn-ea"/>
              </a:rPr>
              <a:t>说明书：以所属技术领域的技术人员能够实现为标准，清楚、完整地阐明并公开发明或实用新型技术实质内容的文件，必要时应当有附图</a:t>
            </a:r>
            <a:endParaRPr kumimoji="1" lang="zh-CN" altLang="en-US" sz="2000" dirty="0">
              <a:latin typeface="+mn-ea"/>
              <a:sym typeface="+mn-ea"/>
            </a:endParaRPr>
          </a:p>
          <a:p>
            <a:pPr marL="590550" fontAlgn="auto">
              <a:lnSpc>
                <a:spcPct val="130000"/>
              </a:lnSpc>
              <a:spcBef>
                <a:spcPts val="0"/>
              </a:spcBef>
              <a:buFont typeface="Wingdings" panose="05000000000000000000" charset="0"/>
              <a:buChar char="p"/>
            </a:pPr>
            <a:r>
              <a:rPr kumimoji="1" lang="zh-CN" altLang="en-US" sz="2000" dirty="0">
                <a:latin typeface="+mn-ea"/>
                <a:sym typeface="+mn-ea"/>
              </a:rPr>
              <a:t>说明书摘要：发明或实用新型专利申请所公开内容的概要，即写明发明或新型名称及所属技术领域，并清楚地反映所要解决的技术问题、技术方案的要点及主要用途，仅是一种技术情报，不具有法律效力</a:t>
            </a:r>
            <a:endParaRPr kumimoji="1" lang="zh-CN" altLang="en-US" sz="2000" dirty="0">
              <a:latin typeface="+mn-ea"/>
              <a:sym typeface="+mn-ea"/>
            </a:endParaRPr>
          </a:p>
          <a:p>
            <a:pPr marL="590550" fontAlgn="auto">
              <a:lnSpc>
                <a:spcPct val="130000"/>
              </a:lnSpc>
              <a:spcBef>
                <a:spcPts val="0"/>
              </a:spcBef>
              <a:buFont typeface="Wingdings" panose="05000000000000000000" charset="0"/>
              <a:buChar char="p"/>
            </a:pPr>
            <a:r>
              <a:rPr kumimoji="1" lang="zh-CN" altLang="en-US" sz="2000" dirty="0">
                <a:latin typeface="+mn-ea"/>
                <a:sym typeface="+mn-ea"/>
              </a:rPr>
              <a:t>依赖遗传资源完成的发明创造：在专利申请文件中说明该遗传资源的直接来源和原始来源；申请人无法说明原始来源的，应当陈述理由</a:t>
            </a:r>
            <a:endParaRPr kumimoji="1" lang="zh-CN" altLang="en-US" sz="2000" dirty="0">
              <a:latin typeface="+mn-ea"/>
              <a:sym typeface="+mn-ea"/>
            </a:endParaRPr>
          </a:p>
          <a:p>
            <a:pPr marL="1065530" indent="-342900" fontAlgn="auto">
              <a:lnSpc>
                <a:spcPct val="130000"/>
              </a:lnSpc>
              <a:spcBef>
                <a:spcPts val="0"/>
              </a:spcBef>
              <a:buFont typeface="Arial" panose="020B0604020202020204" pitchFamily="34" charset="0"/>
              <a:buChar char="•"/>
            </a:pPr>
            <a:r>
              <a:rPr kumimoji="1" lang="zh-CN" altLang="en-US" sz="2000" dirty="0">
                <a:latin typeface="+mn-ea"/>
                <a:sym typeface="+mn-ea"/>
              </a:rPr>
              <a:t>保护遗传资源的财产权以及来源地国家或地区的利益</a:t>
            </a:r>
            <a:endParaRPr kumimoji="1" lang="zh-CN" altLang="en-US" sz="2000" dirty="0">
              <a:latin typeface="+mn-ea"/>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l="25302" t="21917" r="24573" b="9148"/>
          <a:stretch>
            <a:fillRect/>
          </a:stretch>
        </p:blipFill>
        <p:spPr>
          <a:xfrm>
            <a:off x="435610" y="1035050"/>
            <a:ext cx="7149465" cy="5531485"/>
          </a:xfrm>
          <a:prstGeom prst="rect">
            <a:avLst/>
          </a:prstGeom>
        </p:spPr>
      </p:pic>
      <p:pic>
        <p:nvPicPr>
          <p:cNvPr id="5" name="图片 4"/>
          <p:cNvPicPr>
            <a:picLocks noChangeAspect="1"/>
          </p:cNvPicPr>
          <p:nvPr/>
        </p:nvPicPr>
        <p:blipFill>
          <a:blip r:embed="rId2"/>
          <a:srcRect l="29875" t="21046" r="29964" b="9000"/>
          <a:stretch>
            <a:fillRect/>
          </a:stretch>
        </p:blipFill>
        <p:spPr>
          <a:xfrm>
            <a:off x="435610" y="901065"/>
            <a:ext cx="6526530" cy="5799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rcRect l="14854" t="23222" r="8979" b="12343"/>
          <a:stretch>
            <a:fillRect/>
          </a:stretch>
        </p:blipFill>
        <p:spPr>
          <a:xfrm>
            <a:off x="316865" y="1264285"/>
            <a:ext cx="8669020" cy="4124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0055" y="1586230"/>
            <a:ext cx="8324850" cy="4984750"/>
          </a:xfrm>
        </p:spPr>
        <p:txBody>
          <a:bodyPr>
            <a:normAutofit fontScale="92500"/>
          </a:bodyPr>
          <a:lstStyle/>
          <a:p>
            <a:pPr marL="0" indent="0">
              <a:lnSpc>
                <a:spcPct val="150000"/>
              </a:lnSpc>
              <a:spcBef>
                <a:spcPts val="0"/>
              </a:spcBef>
              <a:buNone/>
            </a:pPr>
            <a:r>
              <a:rPr lang="zh-CN" altLang="en-US" sz="2400" dirty="0">
                <a:latin typeface="+mn-ea"/>
                <a:sym typeface="+mn-ea"/>
              </a:rPr>
              <a:t>一、专利申请</a:t>
            </a:r>
            <a:endParaRPr lang="zh-CN" altLang="en-US" sz="2400" dirty="0">
              <a:latin typeface="+mn-ea"/>
            </a:endParaRPr>
          </a:p>
          <a:p>
            <a:pPr marL="0" indent="0">
              <a:lnSpc>
                <a:spcPct val="150000"/>
              </a:lnSpc>
              <a:spcBef>
                <a:spcPts val="0"/>
              </a:spcBef>
              <a:buNone/>
            </a:pPr>
            <a:r>
              <a:rPr lang="zh-CN" altLang="en-US" sz="2000" dirty="0">
                <a:latin typeface="+mn-ea"/>
                <a:sym typeface="+mn-ea"/>
              </a:rPr>
              <a:t>（一）申请原则</a:t>
            </a:r>
            <a:endParaRPr lang="zh-CN" altLang="en-US" sz="2000" dirty="0">
              <a:latin typeface="+mn-ea"/>
              <a:sym typeface="+mn-ea"/>
            </a:endParaRPr>
          </a:p>
          <a:p>
            <a:pPr>
              <a:lnSpc>
                <a:spcPct val="150000"/>
              </a:lnSpc>
              <a:spcBef>
                <a:spcPts val="0"/>
              </a:spcBef>
              <a:buFont typeface="Wingdings" panose="05000000000000000000" charset="0"/>
              <a:buChar char="Ø"/>
            </a:pPr>
            <a:r>
              <a:rPr lang="en-US" altLang="zh-CN" sz="2000" dirty="0">
                <a:latin typeface="+mn-ea"/>
                <a:sym typeface="+mn-ea"/>
              </a:rPr>
              <a:t>1</a:t>
            </a:r>
            <a:r>
              <a:rPr lang="zh-CN" altLang="en-US" sz="2000" dirty="0">
                <a:latin typeface="+mn-ea"/>
                <a:sym typeface="+mn-ea"/>
              </a:rPr>
              <a:t>、诚实信用原则</a:t>
            </a:r>
            <a:endParaRPr lang="zh-CN" altLang="en-US" sz="2000" dirty="0">
              <a:latin typeface="+mn-ea"/>
            </a:endParaRPr>
          </a:p>
          <a:p>
            <a:pPr marL="590550" fontAlgn="auto">
              <a:lnSpc>
                <a:spcPct val="150000"/>
              </a:lnSpc>
              <a:spcBef>
                <a:spcPts val="0"/>
              </a:spcBef>
              <a:buFont typeface="Wingdings" panose="05000000000000000000" charset="0"/>
              <a:buChar char="p"/>
            </a:pPr>
            <a:r>
              <a:rPr kumimoji="1" lang="zh-CN" altLang="en-US" sz="2000" dirty="0">
                <a:latin typeface="+mn-ea"/>
              </a:rPr>
              <a:t>民事主体从事任何民事活动，包括行使民事权利、履行民事义务与承担民事责任时，都应当诚实、守信，正当行使权利和履行义务</a:t>
            </a:r>
            <a:endParaRPr kumimoji="1" lang="zh-CN" altLang="en-US" sz="2000" dirty="0">
              <a:latin typeface="+mn-ea"/>
            </a:endParaRPr>
          </a:p>
          <a:p>
            <a:pPr marL="1065530" indent="-342900" fontAlgn="auto">
              <a:lnSpc>
                <a:spcPct val="150000"/>
              </a:lnSpc>
              <a:spcBef>
                <a:spcPts val="0"/>
              </a:spcBef>
              <a:buFont typeface="Arial" panose="020B0604020202020204" pitchFamily="34" charset="0"/>
              <a:buChar char="•"/>
            </a:pPr>
            <a:r>
              <a:rPr kumimoji="1" lang="zh-CN" altLang="en-US" sz="2000" dirty="0">
                <a:latin typeface="+mn-ea"/>
              </a:rPr>
              <a:t>编造技术方案、虚构实验数据骗取专利授权，甚至骗取政府补贴、单位奖励、减刑假释</a:t>
            </a:r>
            <a:endParaRPr kumimoji="1" lang="zh-CN" altLang="en-US" sz="2000" dirty="0">
              <a:latin typeface="+mn-ea"/>
            </a:endParaRPr>
          </a:p>
          <a:p>
            <a:pPr marL="1065530" indent="-342900" fontAlgn="auto">
              <a:lnSpc>
                <a:spcPct val="150000"/>
              </a:lnSpc>
              <a:spcBef>
                <a:spcPts val="0"/>
              </a:spcBef>
              <a:buFont typeface="Arial" panose="020B0604020202020204" pitchFamily="34" charset="0"/>
              <a:buChar char="•"/>
            </a:pPr>
            <a:r>
              <a:rPr kumimoji="1" lang="zh-CN" altLang="en-US" sz="2000" dirty="0">
                <a:latin typeface="+mn-ea"/>
              </a:rPr>
              <a:t>利用实用新型、外观设计专利授权无须经过实质性审查的特点，故意将现有技术与设计注册为专利</a:t>
            </a:r>
            <a:endParaRPr kumimoji="1" lang="zh-CN" altLang="en-US" sz="2000" dirty="0">
              <a:latin typeface="+mn-ea"/>
            </a:endParaRPr>
          </a:p>
          <a:p>
            <a:pPr marL="1065530" indent="-342900" fontAlgn="auto">
              <a:lnSpc>
                <a:spcPct val="150000"/>
              </a:lnSpc>
              <a:spcBef>
                <a:spcPts val="0"/>
              </a:spcBef>
              <a:buFont typeface="Arial" panose="020B0604020202020204" pitchFamily="34" charset="0"/>
              <a:buChar char="•"/>
            </a:pPr>
            <a:r>
              <a:rPr kumimoji="1" lang="zh-CN" altLang="en-US" sz="2000" dirty="0">
                <a:latin typeface="+mn-ea"/>
              </a:rPr>
              <a:t>恶意侵权诉讼或警告：明知自己的专利权不稳定</a:t>
            </a:r>
            <a:endParaRPr kumimoji="1" lang="zh-CN" altLang="en-US" sz="2000" dirty="0">
              <a:latin typeface="+mn-ea"/>
            </a:endParaRPr>
          </a:p>
          <a:p>
            <a:pPr marL="1065530" indent="-342900" fontAlgn="auto">
              <a:lnSpc>
                <a:spcPct val="150000"/>
              </a:lnSpc>
              <a:spcBef>
                <a:spcPts val="0"/>
              </a:spcBef>
              <a:buFont typeface="Arial" panose="020B0604020202020204" pitchFamily="34" charset="0"/>
              <a:buChar char="•"/>
            </a:pPr>
            <a:r>
              <a:rPr kumimoji="1" lang="zh-CN" altLang="en-US" sz="2000" dirty="0">
                <a:latin typeface="+mn-ea"/>
              </a:rPr>
              <a:t>放水养鱼：在侵权人产业做强后再提起诉讼</a:t>
            </a:r>
            <a:endParaRPr kumimoji="1" lang="zh-CN" altLang="en-US" sz="2000" dirty="0">
              <a:latin typeface="+mn-ea"/>
            </a:endParaRPr>
          </a:p>
          <a:p>
            <a:pPr marL="1065530" indent="-342900" fontAlgn="auto">
              <a:lnSpc>
                <a:spcPct val="150000"/>
              </a:lnSpc>
              <a:spcBef>
                <a:spcPts val="0"/>
              </a:spcBef>
              <a:buFont typeface="Arial" panose="020B0604020202020204" pitchFamily="34" charset="0"/>
              <a:buChar char="•"/>
            </a:pPr>
            <a:r>
              <a:rPr kumimoji="1" lang="zh-CN" altLang="en-US" sz="2000" dirty="0">
                <a:latin typeface="+mn-ea"/>
              </a:rPr>
              <a:t>排除限制竞争</a:t>
            </a:r>
            <a:endParaRPr kumimoji="1" lang="zh-CN" altLang="en-US" sz="2000" dirty="0">
              <a:latin typeface="+mn-ea"/>
            </a:endParaRPr>
          </a:p>
        </p:txBody>
      </p:sp>
      <p:sp>
        <p:nvSpPr>
          <p:cNvPr id="13314" name="标题 13313"/>
          <p:cNvSpPr>
            <a:spLocks noGrp="1"/>
          </p:cNvSpPr>
          <p:nvPr>
            <p:ph type="title"/>
          </p:nvPr>
        </p:nvSpPr>
        <p:spPr>
          <a:xfrm>
            <a:off x="656590" y="1024255"/>
            <a:ext cx="8091805" cy="561340"/>
          </a:xfrm>
        </p:spPr>
        <p:txBody>
          <a:bodyPr vert="horz" lIns="69056" tIns="34529" rIns="69056" bIns="34529" rtlCol="0" anchor="ctr">
            <a:noAutofit/>
          </a:bodyPr>
          <a:lstStyle/>
          <a:p>
            <a:pPr algn="ctr"/>
            <a:r>
              <a:rPr lang="zh-CN" altLang="en-US" sz="2800" dirty="0">
                <a:ea typeface="黑体" panose="02010609060101010101" pitchFamily="49" charset="-122"/>
              </a:rPr>
              <a:t>第一节  专利权的取得</a:t>
            </a:r>
            <a:endParaRPr lang="zh-CN" altLang="en-US" sz="2800" dirty="0">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997585"/>
            <a:ext cx="8297545" cy="941070"/>
          </a:xfrm>
        </p:spPr>
        <p:txBody>
          <a:bodyPr>
            <a:noAutofit/>
          </a:bodyPr>
          <a:lstStyle/>
          <a:p>
            <a:pPr fontAlgn="auto">
              <a:lnSpc>
                <a:spcPct val="150000"/>
              </a:lnSpc>
            </a:pPr>
            <a:r>
              <a:rPr lang="zh-CN" altLang="en-US" sz="2400" dirty="0"/>
              <a:t>无法实现的技术方案</a:t>
            </a:r>
            <a:r>
              <a:rPr lang="en-US" altLang="zh-CN" sz="2400" dirty="0"/>
              <a:t>/</a:t>
            </a:r>
            <a:r>
              <a:rPr lang="zh-CN" altLang="en-US" sz="2400" dirty="0"/>
              <a:t>无法解决技术问题的技术手段（《专利审查指南》第一部分第二章7.2）</a:t>
            </a:r>
            <a:endParaRPr lang="zh-CN" altLang="en-US" sz="2400" dirty="0"/>
          </a:p>
        </p:txBody>
      </p:sp>
      <p:sp>
        <p:nvSpPr>
          <p:cNvPr id="3" name="Content Placeholder 2"/>
          <p:cNvSpPr>
            <a:spLocks noGrp="1"/>
          </p:cNvSpPr>
          <p:nvPr>
            <p:ph idx="1"/>
          </p:nvPr>
        </p:nvSpPr>
        <p:spPr>
          <a:xfrm>
            <a:off x="484505" y="2049145"/>
            <a:ext cx="8119110" cy="4439920"/>
          </a:xfrm>
        </p:spPr>
        <p:txBody>
          <a:bodyPr>
            <a:noAutofit/>
          </a:bodyPr>
          <a:lstStyle/>
          <a:p>
            <a:pPr fontAlgn="auto">
              <a:lnSpc>
                <a:spcPct val="150000"/>
              </a:lnSpc>
              <a:spcBef>
                <a:spcPts val="0"/>
              </a:spcBef>
              <a:buFont typeface="Wingdings" panose="05000000000000000000" charset="0"/>
              <a:buChar char="Ø"/>
            </a:pPr>
            <a:r>
              <a:rPr lang="zh-CN" altLang="en-US" sz="2000" dirty="0"/>
              <a:t>说明书只给出任务或设想，或者只表明一种愿望或结果，而未给出任何使所属技术领域的技术人员能够实施的技术手段</a:t>
            </a:r>
            <a:endParaRPr lang="en-US" altLang="zh-CN" sz="2000" dirty="0"/>
          </a:p>
          <a:p>
            <a:pPr fontAlgn="auto">
              <a:lnSpc>
                <a:spcPct val="150000"/>
              </a:lnSpc>
              <a:spcBef>
                <a:spcPts val="0"/>
              </a:spcBef>
              <a:buFont typeface="Wingdings" panose="05000000000000000000" charset="0"/>
              <a:buChar char="Ø"/>
            </a:pPr>
            <a:r>
              <a:rPr lang="zh-CN" altLang="en-US" sz="2000" dirty="0"/>
              <a:t>说明书给出了技术手段，但对所属技术领域的技术人员来说，该手段含混不清，根据说明书的内容无法具体实施</a:t>
            </a:r>
            <a:endParaRPr lang="en-US" altLang="zh-CN" sz="2000" dirty="0"/>
          </a:p>
          <a:p>
            <a:pPr fontAlgn="auto">
              <a:lnSpc>
                <a:spcPct val="150000"/>
              </a:lnSpc>
              <a:spcBef>
                <a:spcPts val="0"/>
              </a:spcBef>
              <a:buFont typeface="Wingdings" panose="05000000000000000000" charset="0"/>
              <a:buChar char="Ø"/>
            </a:pPr>
            <a:r>
              <a:rPr lang="zh-CN" altLang="en-US" sz="2000" dirty="0"/>
              <a:t>说明书中给出了技术手段，但所属技术领域的技术人员采用该手段并不能解决发明或者实用新型所要解决的技术问题</a:t>
            </a:r>
            <a:endParaRPr lang="en-US" altLang="zh-CN" sz="2000" dirty="0"/>
          </a:p>
          <a:p>
            <a:pPr fontAlgn="auto">
              <a:lnSpc>
                <a:spcPct val="150000"/>
              </a:lnSpc>
              <a:spcBef>
                <a:spcPts val="0"/>
              </a:spcBef>
              <a:buFont typeface="Wingdings" panose="05000000000000000000" charset="0"/>
              <a:buChar char="Ø"/>
            </a:pPr>
            <a:r>
              <a:rPr lang="zh-CN" altLang="en-US" sz="2000" dirty="0"/>
              <a:t>申请的主题为由多个技术手段构成的技术方案，对于其中一个技术手段，所属技术领域的技术人员按照说明书记载的内容并不能实现</a:t>
            </a:r>
            <a:endParaRPr lang="en-US" altLang="zh-CN" sz="2000" dirty="0"/>
          </a:p>
          <a:p>
            <a:pPr fontAlgn="auto">
              <a:lnSpc>
                <a:spcPct val="150000"/>
              </a:lnSpc>
              <a:spcBef>
                <a:spcPts val="0"/>
              </a:spcBef>
              <a:buFont typeface="Wingdings" panose="05000000000000000000" charset="0"/>
              <a:buChar char="Ø"/>
            </a:pPr>
            <a:r>
              <a:rPr lang="zh-CN" altLang="en-US" sz="2000" dirty="0"/>
              <a:t>说明书给出的技术方案依赖实验结果加以证明，但缺乏实验数据</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9"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0" dur="10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80">
                                          <p:stCondLst>
                                            <p:cond delay="0"/>
                                          </p:stCondLst>
                                        </p:cTn>
                                        <p:tgtEl>
                                          <p:spTgt spid="3">
                                            <p:txEl>
                                              <p:pRg st="4" end="4"/>
                                            </p:txEl>
                                          </p:spTgt>
                                        </p:tgtEl>
                                      </p:cBhvr>
                                    </p:animEffect>
                                    <p:anim calcmode="lin" valueType="num">
                                      <p:cBhvr>
                                        <p:cTn id="33"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4" end="4"/>
                                            </p:txEl>
                                          </p:spTgt>
                                        </p:tgtEl>
                                      </p:cBhvr>
                                      <p:to x="100000" y="60000"/>
                                    </p:animScale>
                                    <p:animScale>
                                      <p:cBhvr>
                                        <p:cTn id="39" dur="166" decel="50000">
                                          <p:stCondLst>
                                            <p:cond delay="676"/>
                                          </p:stCondLst>
                                        </p:cTn>
                                        <p:tgtEl>
                                          <p:spTgt spid="3">
                                            <p:txEl>
                                              <p:pRg st="4" end="4"/>
                                            </p:txEl>
                                          </p:spTgt>
                                        </p:tgtEl>
                                      </p:cBhvr>
                                      <p:to x="100000" y="100000"/>
                                    </p:animScale>
                                    <p:animScale>
                                      <p:cBhvr>
                                        <p:cTn id="40" dur="26">
                                          <p:stCondLst>
                                            <p:cond delay="1312"/>
                                          </p:stCondLst>
                                        </p:cTn>
                                        <p:tgtEl>
                                          <p:spTgt spid="3">
                                            <p:txEl>
                                              <p:pRg st="4" end="4"/>
                                            </p:txEl>
                                          </p:spTgt>
                                        </p:tgtEl>
                                      </p:cBhvr>
                                      <p:to x="100000" y="80000"/>
                                    </p:animScale>
                                    <p:animScale>
                                      <p:cBhvr>
                                        <p:cTn id="41" dur="166" decel="50000">
                                          <p:stCondLst>
                                            <p:cond delay="1338"/>
                                          </p:stCondLst>
                                        </p:cTn>
                                        <p:tgtEl>
                                          <p:spTgt spid="3">
                                            <p:txEl>
                                              <p:pRg st="4" end="4"/>
                                            </p:txEl>
                                          </p:spTgt>
                                        </p:tgtEl>
                                      </p:cBhvr>
                                      <p:to x="100000" y="100000"/>
                                    </p:animScale>
                                    <p:animScale>
                                      <p:cBhvr>
                                        <p:cTn id="42" dur="26">
                                          <p:stCondLst>
                                            <p:cond delay="1642"/>
                                          </p:stCondLst>
                                        </p:cTn>
                                        <p:tgtEl>
                                          <p:spTgt spid="3">
                                            <p:txEl>
                                              <p:pRg st="4" end="4"/>
                                            </p:txEl>
                                          </p:spTgt>
                                        </p:tgtEl>
                                      </p:cBhvr>
                                      <p:to x="100000" y="90000"/>
                                    </p:animScale>
                                    <p:animScale>
                                      <p:cBhvr>
                                        <p:cTn id="43" dur="166" decel="50000">
                                          <p:stCondLst>
                                            <p:cond delay="1668"/>
                                          </p:stCondLst>
                                        </p:cTn>
                                        <p:tgtEl>
                                          <p:spTgt spid="3">
                                            <p:txEl>
                                              <p:pRg st="4" end="4"/>
                                            </p:txEl>
                                          </p:spTgt>
                                        </p:tgtEl>
                                      </p:cBhvr>
                                      <p:to x="100000" y="100000"/>
                                    </p:animScale>
                                    <p:animScale>
                                      <p:cBhvr>
                                        <p:cTn id="44" dur="26">
                                          <p:stCondLst>
                                            <p:cond delay="1808"/>
                                          </p:stCondLst>
                                        </p:cTn>
                                        <p:tgtEl>
                                          <p:spTgt spid="3">
                                            <p:txEl>
                                              <p:pRg st="4" end="4"/>
                                            </p:txEl>
                                          </p:spTgt>
                                        </p:tgtEl>
                                      </p:cBhvr>
                                      <p:to x="100000" y="95000"/>
                                    </p:animScale>
                                    <p:animScale>
                                      <p:cBhvr>
                                        <p:cTn id="45"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9890" y="903605"/>
            <a:ext cx="8432800" cy="5617845"/>
          </a:xfrm>
        </p:spPr>
        <p:txBody>
          <a:bodyPr>
            <a:noAutofit/>
          </a:bodyPr>
          <a:lstStyle/>
          <a:p>
            <a:pPr marL="0" indent="0" fontAlgn="auto">
              <a:lnSpc>
                <a:spcPct val="150000"/>
              </a:lnSpc>
              <a:spcBef>
                <a:spcPts val="0"/>
              </a:spcBef>
              <a:buFont typeface="Wingdings" panose="05000000000000000000" charset="0"/>
              <a:buNone/>
            </a:pPr>
            <a:r>
              <a:rPr lang="zh-CN" altLang="en-US" sz="2000" dirty="0">
                <a:latin typeface="+mn-ea"/>
              </a:rPr>
              <a:t>权利要求书：</a:t>
            </a:r>
            <a:r>
              <a:rPr lang="zh-CN" altLang="en-US" sz="2000" dirty="0">
                <a:latin typeface="+mn-ea"/>
                <a:sym typeface="+mn-ea"/>
              </a:rPr>
              <a:t>专利保护的灵魂（</a:t>
            </a:r>
            <a:r>
              <a:rPr lang="en-US" altLang="zh-CN" sz="2000" dirty="0">
                <a:latin typeface="Times New Roman" panose="02020603050405020304" charset="0"/>
                <a:cs typeface="Times New Roman" panose="02020603050405020304" charset="0"/>
                <a:sym typeface="+mn-ea"/>
              </a:rPr>
              <a:t>R19-20</a:t>
            </a:r>
            <a:r>
              <a:rPr lang="en-US" altLang="zh-CN" sz="2000" dirty="0">
                <a:latin typeface="+mn-ea"/>
                <a:sym typeface="+mn-ea"/>
              </a:rPr>
              <a:t>)</a:t>
            </a:r>
            <a:endParaRPr lang="zh-CN" altLang="en-US" sz="2000" dirty="0">
              <a:latin typeface="+mn-ea"/>
            </a:endParaRPr>
          </a:p>
          <a:p>
            <a:pPr marL="590550" fontAlgn="auto">
              <a:lnSpc>
                <a:spcPct val="150000"/>
              </a:lnSpc>
              <a:spcBef>
                <a:spcPts val="0"/>
              </a:spcBef>
              <a:buFont typeface="Wingdings" panose="05000000000000000000" charset="0"/>
              <a:buChar char="p"/>
            </a:pPr>
            <a:r>
              <a:rPr lang="zh-CN" altLang="en-US" sz="2000" dirty="0">
                <a:latin typeface="+mn-ea"/>
              </a:rPr>
              <a:t>权利要求书：</a:t>
            </a:r>
            <a:r>
              <a:rPr lang="zh-CN" altLang="en-US" sz="2000" dirty="0">
                <a:latin typeface="+mn-ea"/>
                <a:sym typeface="+mn-ea"/>
              </a:rPr>
              <a:t>划定发明或者实用新型的技术特征与保护范围，以此</a:t>
            </a:r>
            <a:r>
              <a:rPr lang="zh-CN" altLang="en-US" sz="2000" dirty="0">
                <a:latin typeface="+mn-ea"/>
              </a:rPr>
              <a:t>表明独占实施权范围与保护依据的</a:t>
            </a:r>
            <a:r>
              <a:rPr lang="zh-CN" altLang="en-US" sz="2000" dirty="0">
                <a:latin typeface="+mn-ea"/>
                <a:sym typeface="+mn-ea"/>
              </a:rPr>
              <a:t>最核心、最重要的</a:t>
            </a:r>
            <a:r>
              <a:rPr lang="zh-CN" altLang="en-US" sz="2000" dirty="0">
                <a:latin typeface="+mn-ea"/>
              </a:rPr>
              <a:t>专利申请</a:t>
            </a:r>
            <a:r>
              <a:rPr lang="zh-CN" altLang="en-US" sz="2000" dirty="0">
                <a:latin typeface="+mn-ea"/>
                <a:sym typeface="+mn-ea"/>
              </a:rPr>
              <a:t>法定</a:t>
            </a:r>
            <a:r>
              <a:rPr lang="zh-CN" altLang="en-US" sz="2000" dirty="0">
                <a:latin typeface="+mn-ea"/>
              </a:rPr>
              <a:t>文件</a:t>
            </a:r>
            <a:endParaRPr lang="zh-CN" altLang="en-US" sz="2000" dirty="0">
              <a:latin typeface="+mn-ea"/>
            </a:endParaRPr>
          </a:p>
          <a:p>
            <a:pPr marL="590550" fontAlgn="auto">
              <a:lnSpc>
                <a:spcPct val="150000"/>
              </a:lnSpc>
              <a:spcBef>
                <a:spcPts val="0"/>
              </a:spcBef>
              <a:buFont typeface="Wingdings" panose="05000000000000000000" charset="0"/>
              <a:buChar char="p"/>
            </a:pPr>
            <a:r>
              <a:rPr lang="zh-CN" altLang="en-US" sz="2000" b="1" dirty="0">
                <a:solidFill>
                  <a:srgbClr val="FF0000"/>
                </a:solidFill>
                <a:latin typeface="+mn-ea"/>
                <a:sym typeface="+mn-ea"/>
              </a:rPr>
              <a:t>以说明书为依据</a:t>
            </a:r>
            <a:r>
              <a:rPr lang="zh-CN" altLang="en-US" sz="2000" dirty="0">
                <a:latin typeface="+mn-ea"/>
                <a:sym typeface="+mn-ea"/>
              </a:rPr>
              <a:t>清楚、简要地限定要求专利保护范围，</a:t>
            </a:r>
            <a:r>
              <a:rPr lang="zh-CN" altLang="en-US" sz="2000" b="1" dirty="0">
                <a:solidFill>
                  <a:srgbClr val="FF0000"/>
                </a:solidFill>
                <a:latin typeface="+mn-ea"/>
                <a:sym typeface="+mn-ea"/>
              </a:rPr>
              <a:t>记载发明或实用新型的技术特征</a:t>
            </a:r>
            <a:r>
              <a:rPr lang="zh-CN" altLang="en-US" sz="2000" dirty="0">
                <a:latin typeface="+mn-ea"/>
                <a:sym typeface="+mn-ea"/>
              </a:rPr>
              <a:t>，如无支持则可能被驳回以说明书为依据</a:t>
            </a:r>
            <a:endParaRPr lang="zh-CN" altLang="en-US"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solidFill>
                  <a:schemeClr val="tx1"/>
                </a:solidFill>
                <a:latin typeface="+mn-ea"/>
                <a:sym typeface="+mn-ea"/>
              </a:rPr>
              <a:t>不得包含不产生技术效果的特征，一般不得含有图形表达的技术特征</a:t>
            </a:r>
            <a:endParaRPr lang="zh-CN" altLang="en-US" sz="2000" dirty="0">
              <a:latin typeface="+mn-ea"/>
            </a:endParaRPr>
          </a:p>
          <a:p>
            <a:pPr marL="590550" fontAlgn="auto">
              <a:lnSpc>
                <a:spcPct val="150000"/>
              </a:lnSpc>
              <a:spcBef>
                <a:spcPts val="0"/>
              </a:spcBef>
              <a:buFont typeface="Wingdings" panose="05000000000000000000" charset="0"/>
              <a:buChar char="p"/>
            </a:pPr>
            <a:r>
              <a:rPr lang="zh-CN" altLang="en-US" sz="2000" dirty="0">
                <a:latin typeface="+mn-ea"/>
              </a:rPr>
              <a:t>内容不宜太宽或太窄，太宽则可能</a:t>
            </a:r>
            <a:r>
              <a:rPr lang="zh-CN" altLang="en-US" sz="2000" b="1" dirty="0">
                <a:solidFill>
                  <a:srgbClr val="FF0000"/>
                </a:solidFill>
                <a:latin typeface="+mn-ea"/>
                <a:sym typeface="+mn-ea"/>
              </a:rPr>
              <a:t>侵犯别人专利或包括现有技术</a:t>
            </a:r>
            <a:r>
              <a:rPr lang="zh-CN" altLang="en-US" sz="2000" dirty="0">
                <a:latin typeface="+mn-ea"/>
              </a:rPr>
              <a:t>，太窄则可能</a:t>
            </a:r>
            <a:r>
              <a:rPr lang="zh-CN" altLang="en-US" sz="2000" b="1" dirty="0">
                <a:solidFill>
                  <a:srgbClr val="FF0000"/>
                </a:solidFill>
                <a:latin typeface="+mn-ea"/>
                <a:sym typeface="+mn-ea"/>
              </a:rPr>
              <a:t>丧失本应得到的权利，他人可能更易规避其专利权</a:t>
            </a:r>
            <a:endParaRPr lang="zh-CN" altLang="en-US" sz="2000" dirty="0">
              <a:latin typeface="+mn-ea"/>
            </a:endParaRPr>
          </a:p>
          <a:p>
            <a:pPr marL="590550" fontAlgn="auto">
              <a:lnSpc>
                <a:spcPct val="150000"/>
              </a:lnSpc>
              <a:spcBef>
                <a:spcPts val="0"/>
              </a:spcBef>
              <a:buFont typeface="Wingdings" panose="05000000000000000000" charset="0"/>
              <a:buChar char="p"/>
            </a:pPr>
            <a:r>
              <a:rPr lang="zh-CN" altLang="en-US" sz="2000" dirty="0">
                <a:latin typeface="+mn-ea"/>
              </a:rPr>
              <a:t>权利要求书应当有至少一项独立权利要求，也可以有从属权利要求</a:t>
            </a:r>
            <a:endParaRPr lang="zh-CN" altLang="en-US" sz="2000" dirty="0">
              <a:latin typeface="+mn-ea"/>
            </a:endParaRPr>
          </a:p>
          <a:p>
            <a:pPr marL="1065530" indent="-342900" fontAlgn="auto">
              <a:lnSpc>
                <a:spcPct val="150000"/>
              </a:lnSpc>
              <a:spcBef>
                <a:spcPts val="0"/>
              </a:spcBef>
              <a:buFont typeface="Arial" panose="020B0604020202020204" pitchFamily="34" charset="0"/>
              <a:buChar char="•"/>
            </a:pPr>
            <a:r>
              <a:rPr lang="zh-CN" altLang="en-US" sz="2000" dirty="0">
                <a:latin typeface="+mn-ea"/>
              </a:rPr>
              <a:t>独立权利要求应当从整体上反映发明或实用新型的技术方案，记载解决技术问题的必要技术特征</a:t>
            </a:r>
            <a:endParaRPr lang="zh-CN" altLang="en-US" sz="2000" dirty="0">
              <a:latin typeface="+mn-ea"/>
            </a:endParaRPr>
          </a:p>
          <a:p>
            <a:pPr marL="1065530" indent="-342900" fontAlgn="auto">
              <a:lnSpc>
                <a:spcPct val="150000"/>
              </a:lnSpc>
              <a:spcBef>
                <a:spcPts val="0"/>
              </a:spcBef>
              <a:buFont typeface="Arial" panose="020B0604020202020204" pitchFamily="34" charset="0"/>
              <a:buChar char="•"/>
            </a:pPr>
            <a:r>
              <a:rPr lang="zh-CN" altLang="en-US" sz="2000" dirty="0">
                <a:latin typeface="+mn-ea"/>
              </a:rPr>
              <a:t>从属权利要求应当用附加技术特征</a:t>
            </a:r>
            <a:r>
              <a:rPr lang="zh-CN" altLang="en-US" sz="2000" dirty="0">
                <a:latin typeface="+mn-ea"/>
                <a:sym typeface="+mn-ea"/>
              </a:rPr>
              <a:t>进一步限定</a:t>
            </a:r>
            <a:r>
              <a:rPr lang="zh-CN" altLang="en-US" sz="2000" dirty="0">
                <a:latin typeface="+mn-ea"/>
              </a:rPr>
              <a:t>引用的权利要求</a:t>
            </a:r>
            <a:endParaRPr lang="zh-CN" altLang="en-US" sz="2000" dirty="0">
              <a:latin typeface="+mn-ea"/>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591820" y="1010920"/>
            <a:ext cx="7391400" cy="609600"/>
          </a:xfrm>
        </p:spPr>
        <p:txBody>
          <a:bodyPr vert="horz" wrap="square" lIns="91440" tIns="45720" rIns="91440" bIns="45720" anchor="ctr"/>
          <a:lstStyle/>
          <a:p>
            <a:pPr eaLnBrk="1" hangingPunct="1"/>
            <a:r>
              <a:rPr lang="zh-CN" altLang="en-US" sz="2400" dirty="0">
                <a:cs typeface="华文楷体" panose="02010600040101010101" charset="-122"/>
              </a:rPr>
              <a:t>权利要求书（Claims）类别</a:t>
            </a:r>
            <a:endParaRPr lang="zh-CN" altLang="en-US" sz="2400" dirty="0">
              <a:cs typeface="华文楷体" panose="02010600040101010101" charset="-122"/>
            </a:endParaRPr>
          </a:p>
        </p:txBody>
      </p:sp>
      <p:sp>
        <p:nvSpPr>
          <p:cNvPr id="23555" name="AutoShape 4"/>
          <p:cNvSpPr/>
          <p:nvPr/>
        </p:nvSpPr>
        <p:spPr>
          <a:xfrm>
            <a:off x="3306763" y="2992438"/>
            <a:ext cx="2443162" cy="2992437"/>
          </a:xfrm>
          <a:prstGeom prst="chevron">
            <a:avLst>
              <a:gd name="adj" fmla="val 17356"/>
            </a:avLst>
          </a:prstGeom>
          <a:solidFill>
            <a:srgbClr val="ABC5EA"/>
          </a:solidFill>
          <a:ln w="31750" cap="flat" cmpd="sng">
            <a:solidFill>
              <a:schemeClr val="bg2"/>
            </a:solidFill>
            <a:prstDash val="solid"/>
            <a:miter/>
            <a:headEnd type="none" w="med" len="med"/>
            <a:tailEnd type="none" w="med" len="med"/>
          </a:ln>
          <a:effectLst>
            <a:outerShdw dist="89803" dir="2699999" algn="ctr" rotWithShape="0">
              <a:schemeClr val="bg2"/>
            </a:outerShdw>
          </a:effectLst>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latinLnBrk="1" hangingPunct="1">
              <a:spcBef>
                <a:spcPct val="0"/>
              </a:spcBef>
              <a:buNone/>
            </a:pPr>
            <a:endParaRPr lang="zh-CN" altLang="en-US" sz="2000" b="1" dirty="0">
              <a:latin typeface="华文楷体" panose="02010600040101010101" charset="-122"/>
              <a:ea typeface="华文楷体" panose="02010600040101010101" charset="-122"/>
            </a:endParaRPr>
          </a:p>
        </p:txBody>
      </p:sp>
      <p:sp>
        <p:nvSpPr>
          <p:cNvPr id="23556" name="Text Box 6"/>
          <p:cNvSpPr txBox="1"/>
          <p:nvPr/>
        </p:nvSpPr>
        <p:spPr>
          <a:xfrm>
            <a:off x="690563" y="1906905"/>
            <a:ext cx="2143125"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latinLnBrk="1" hangingPunct="1">
              <a:spcBef>
                <a:spcPct val="0"/>
              </a:spcBef>
              <a:buNone/>
            </a:pPr>
            <a:r>
              <a:rPr lang="zh-CN" altLang="en-US" sz="2400" dirty="0">
                <a:latin typeface="华文楷体" panose="02010600040101010101" charset="-122"/>
                <a:ea typeface="华文楷体" panose="02010600040101010101" charset="-122"/>
              </a:rPr>
              <a:t>周边请求制</a:t>
            </a:r>
            <a:endParaRPr lang="zh-CN" altLang="en-US" sz="2400" dirty="0">
              <a:latin typeface="华文楷体" panose="02010600040101010101" charset="-122"/>
              <a:ea typeface="华文楷体" panose="02010600040101010101" charset="-122"/>
            </a:endParaRPr>
          </a:p>
        </p:txBody>
      </p:sp>
      <p:sp>
        <p:nvSpPr>
          <p:cNvPr id="23557" name="Text Box 7"/>
          <p:cNvSpPr txBox="1"/>
          <p:nvPr/>
        </p:nvSpPr>
        <p:spPr>
          <a:xfrm>
            <a:off x="3133725" y="1906588"/>
            <a:ext cx="28098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latinLnBrk="1" hangingPunct="1">
              <a:spcBef>
                <a:spcPct val="0"/>
              </a:spcBef>
              <a:buNone/>
            </a:pPr>
            <a:r>
              <a:rPr lang="zh-CN" altLang="en-US" sz="2400" dirty="0">
                <a:latin typeface="华文楷体" panose="02010600040101010101" charset="-122"/>
                <a:ea typeface="华文楷体" panose="02010600040101010101" charset="-122"/>
              </a:rPr>
              <a:t>发明概念请求制</a:t>
            </a:r>
            <a:endParaRPr lang="zh-CN" altLang="en-US" sz="2400" dirty="0">
              <a:latin typeface="华文楷体" panose="02010600040101010101" charset="-122"/>
              <a:ea typeface="华文楷体" panose="02010600040101010101" charset="-122"/>
            </a:endParaRPr>
          </a:p>
        </p:txBody>
      </p:sp>
      <p:sp>
        <p:nvSpPr>
          <p:cNvPr id="23558" name="Text Box 8"/>
          <p:cNvSpPr txBox="1"/>
          <p:nvPr/>
        </p:nvSpPr>
        <p:spPr>
          <a:xfrm>
            <a:off x="6459538" y="1906905"/>
            <a:ext cx="19812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latinLnBrk="1" hangingPunct="1">
              <a:spcBef>
                <a:spcPct val="0"/>
              </a:spcBef>
              <a:buNone/>
            </a:pPr>
            <a:r>
              <a:rPr lang="zh-CN" altLang="en-US" sz="2400" dirty="0">
                <a:latin typeface="华文楷体" panose="02010600040101010101" charset="-122"/>
                <a:ea typeface="华文楷体" panose="02010600040101010101" charset="-122"/>
              </a:rPr>
              <a:t>折衷原则</a:t>
            </a:r>
            <a:endParaRPr lang="zh-CN" altLang="en-US" sz="2400" dirty="0">
              <a:solidFill>
                <a:schemeClr val="tx2"/>
              </a:solidFill>
              <a:latin typeface="华文楷体" panose="02010600040101010101" charset="-122"/>
              <a:ea typeface="华文楷体" panose="02010600040101010101" charset="-122"/>
            </a:endParaRPr>
          </a:p>
        </p:txBody>
      </p:sp>
      <p:sp>
        <p:nvSpPr>
          <p:cNvPr id="23559" name="Text Box 10"/>
          <p:cNvSpPr txBox="1"/>
          <p:nvPr/>
        </p:nvSpPr>
        <p:spPr>
          <a:xfrm>
            <a:off x="3649663" y="3098800"/>
            <a:ext cx="1892300" cy="2676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从发明概念向外延伸，sign post (路标)，靠法院认定：</a:t>
            </a:r>
            <a:endParaRPr lang="zh-CN" altLang="en-US" sz="2400" dirty="0">
              <a:latin typeface="华文楷体" panose="02010600040101010101" charset="-122"/>
              <a:ea typeface="华文楷体" panose="02010600040101010101" charset="-122"/>
              <a:cs typeface="华文楷体" panose="02010600040101010101" charset="-122"/>
            </a:endParaRPr>
          </a:p>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大陆法系/德国</a:t>
            </a:r>
            <a:endParaRPr lang="zh-CN" altLang="en-US" sz="2400" dirty="0">
              <a:latin typeface="华文楷体" panose="02010600040101010101" charset="-122"/>
              <a:ea typeface="华文楷体" panose="02010600040101010101" charset="-122"/>
              <a:cs typeface="华文楷体" panose="02010600040101010101" charset="-122"/>
            </a:endParaRPr>
          </a:p>
        </p:txBody>
      </p:sp>
      <p:sp>
        <p:nvSpPr>
          <p:cNvPr id="23560" name="椭圆 13"/>
          <p:cNvSpPr/>
          <p:nvPr/>
        </p:nvSpPr>
        <p:spPr>
          <a:xfrm>
            <a:off x="619125" y="2697163"/>
            <a:ext cx="2214563" cy="3287712"/>
          </a:xfrm>
          <a:prstGeom prst="ellipse">
            <a:avLst/>
          </a:prstGeom>
          <a:solidFill>
            <a:srgbClr val="FFCCCC"/>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sp>
        <p:nvSpPr>
          <p:cNvPr id="23561" name="Text Box 9"/>
          <p:cNvSpPr txBox="1"/>
          <p:nvPr/>
        </p:nvSpPr>
        <p:spPr>
          <a:xfrm>
            <a:off x="833438" y="3125788"/>
            <a:ext cx="2000250" cy="26765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划定一清晰的周边界限，fence post (篱笆墙)：</a:t>
            </a:r>
            <a:endParaRPr lang="zh-CN" altLang="en-US" sz="2400" dirty="0">
              <a:latin typeface="华文楷体" panose="02010600040101010101" charset="-122"/>
              <a:ea typeface="华文楷体" panose="02010600040101010101" charset="-122"/>
              <a:cs typeface="华文楷体" panose="02010600040101010101" charset="-122"/>
            </a:endParaRPr>
          </a:p>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英美法系/美国</a:t>
            </a:r>
            <a:endParaRPr lang="zh-CN" altLang="en-US" sz="2400" dirty="0">
              <a:latin typeface="华文楷体" panose="02010600040101010101" charset="-122"/>
              <a:ea typeface="华文楷体" panose="02010600040101010101" charset="-122"/>
              <a:cs typeface="华文楷体" panose="02010600040101010101" charset="-122"/>
            </a:endParaRPr>
          </a:p>
          <a:p>
            <a:pPr marL="0" lvl="0" indent="0">
              <a:spcBef>
                <a:spcPct val="0"/>
              </a:spcBef>
              <a:buNone/>
            </a:pPr>
            <a:endParaRPr lang="en-US" altLang="zh-CN" sz="2400" dirty="0">
              <a:latin typeface="华文楷体" panose="02010600040101010101" charset="-122"/>
              <a:ea typeface="华文楷体" panose="02010600040101010101" charset="-122"/>
              <a:cs typeface="华文楷体" panose="02010600040101010101" charset="-122"/>
            </a:endParaRPr>
          </a:p>
        </p:txBody>
      </p:sp>
      <p:sp>
        <p:nvSpPr>
          <p:cNvPr id="23562" name="椭圆形标注 15"/>
          <p:cNvSpPr/>
          <p:nvPr/>
        </p:nvSpPr>
        <p:spPr>
          <a:xfrm>
            <a:off x="6156325" y="2697163"/>
            <a:ext cx="2284413" cy="3214687"/>
          </a:xfrm>
          <a:prstGeom prst="wedgeEllipseCallout">
            <a:avLst>
              <a:gd name="adj1" fmla="val 57384"/>
              <a:gd name="adj2" fmla="val 45898"/>
            </a:avLst>
          </a:prstGeom>
          <a:solidFill>
            <a:srgbClr val="92D050"/>
          </a:solidFill>
          <a:ln w="9525" cap="flat" cmpd="sng">
            <a:solidFill>
              <a:schemeClr val="tx1"/>
            </a:solidFill>
            <a:prstDash val="solid"/>
            <a:bevel/>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sp>
        <p:nvSpPr>
          <p:cNvPr id="23563" name="Text Box 11"/>
          <p:cNvSpPr txBox="1"/>
          <p:nvPr/>
        </p:nvSpPr>
        <p:spPr>
          <a:xfrm>
            <a:off x="6459538" y="3098800"/>
            <a:ext cx="1944687" cy="23082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r>
              <a:rPr lang="zh-CN" altLang="en-US" sz="2400" dirty="0">
                <a:latin typeface="华文楷体" panose="02010600040101010101" charset="-122"/>
                <a:ea typeface="华文楷体" panose="02010600040101010101" charset="-122"/>
                <a:cs typeface="华文楷体" panose="02010600040101010101" charset="-122"/>
              </a:rPr>
              <a:t>保护范围以权利要求为准，说明书及附图可用于解释权利要求／EPC</a:t>
            </a:r>
            <a:endParaRPr lang="zh-CN" altLang="en-US" sz="2400" dirty="0">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3556"/>
                                        </p:tgtEl>
                                        <p:attrNameLst>
                                          <p:attrName>style.visibility</p:attrName>
                                        </p:attrNameLst>
                                      </p:cBhvr>
                                      <p:to>
                                        <p:strVal val="visible"/>
                                      </p:to>
                                    </p:set>
                                    <p:anim calcmode="lin" valueType="num">
                                      <p:cBhvr>
                                        <p:cTn id="7" dur="500" fill="hold"/>
                                        <p:tgtEl>
                                          <p:spTgt spid="23556"/>
                                        </p:tgtEl>
                                        <p:attrNameLst>
                                          <p:attrName>ppt_w</p:attrName>
                                        </p:attrNameLst>
                                      </p:cBhvr>
                                      <p:tavLst>
                                        <p:tav tm="0">
                                          <p:val>
                                            <p:strVal val="#ppt_w*0.05"/>
                                          </p:val>
                                        </p:tav>
                                        <p:tav tm="100000">
                                          <p:val>
                                            <p:strVal val="#ppt_w"/>
                                          </p:val>
                                        </p:tav>
                                      </p:tavLst>
                                    </p:anim>
                                    <p:anim calcmode="lin" valueType="num">
                                      <p:cBhvr>
                                        <p:cTn id="8" dur="500" fill="hold"/>
                                        <p:tgtEl>
                                          <p:spTgt spid="23556"/>
                                        </p:tgtEl>
                                        <p:attrNameLst>
                                          <p:attrName>ppt_h</p:attrName>
                                        </p:attrNameLst>
                                      </p:cBhvr>
                                      <p:tavLst>
                                        <p:tav tm="0">
                                          <p:val>
                                            <p:strVal val="#ppt_h"/>
                                          </p:val>
                                        </p:tav>
                                        <p:tav tm="100000">
                                          <p:val>
                                            <p:strVal val="#ppt_h"/>
                                          </p:val>
                                        </p:tav>
                                      </p:tavLst>
                                    </p:anim>
                                    <p:anim calcmode="lin" valueType="num">
                                      <p:cBhvr>
                                        <p:cTn id="9" dur="500" fill="hold"/>
                                        <p:tgtEl>
                                          <p:spTgt spid="23556"/>
                                        </p:tgtEl>
                                        <p:attrNameLst>
                                          <p:attrName>ppt_x</p:attrName>
                                        </p:attrNameLst>
                                      </p:cBhvr>
                                      <p:tavLst>
                                        <p:tav tm="0">
                                          <p:val>
                                            <p:strVal val="#ppt_x-.2"/>
                                          </p:val>
                                        </p:tav>
                                        <p:tav tm="100000">
                                          <p:val>
                                            <p:strVal val="#ppt_x"/>
                                          </p:val>
                                        </p:tav>
                                      </p:tavLst>
                                    </p:anim>
                                    <p:anim calcmode="lin" valueType="num">
                                      <p:cBhvr>
                                        <p:cTn id="10" dur="500" fill="hold"/>
                                        <p:tgtEl>
                                          <p:spTgt spid="23556"/>
                                        </p:tgtEl>
                                        <p:attrNameLst>
                                          <p:attrName>ppt_y</p:attrName>
                                        </p:attrNameLst>
                                      </p:cBhvr>
                                      <p:tavLst>
                                        <p:tav tm="0">
                                          <p:val>
                                            <p:strVal val="#ppt_y"/>
                                          </p:val>
                                        </p:tav>
                                        <p:tav tm="100000">
                                          <p:val>
                                            <p:strVal val="#ppt_y"/>
                                          </p:val>
                                        </p:tav>
                                      </p:tavLst>
                                    </p:anim>
                                    <p:animEffect transition="in" filter="fade">
                                      <p:cBhvr>
                                        <p:cTn id="11" dur="500"/>
                                        <p:tgtEl>
                                          <p:spTgt spid="23556"/>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23560"/>
                                        </p:tgtEl>
                                        <p:attrNameLst>
                                          <p:attrName>style.visibility</p:attrName>
                                        </p:attrNameLst>
                                      </p:cBhvr>
                                      <p:to>
                                        <p:strVal val="visible"/>
                                      </p:to>
                                    </p:set>
                                    <p:anim calcmode="lin" valueType="num">
                                      <p:cBhvr>
                                        <p:cTn id="14" dur="500" fill="hold"/>
                                        <p:tgtEl>
                                          <p:spTgt spid="23560"/>
                                        </p:tgtEl>
                                        <p:attrNameLst>
                                          <p:attrName>ppt_w</p:attrName>
                                        </p:attrNameLst>
                                      </p:cBhvr>
                                      <p:tavLst>
                                        <p:tav tm="0">
                                          <p:val>
                                            <p:strVal val="#ppt_w*0.05"/>
                                          </p:val>
                                        </p:tav>
                                        <p:tav tm="100000">
                                          <p:val>
                                            <p:strVal val="#ppt_w"/>
                                          </p:val>
                                        </p:tav>
                                      </p:tavLst>
                                    </p:anim>
                                    <p:anim calcmode="lin" valueType="num">
                                      <p:cBhvr>
                                        <p:cTn id="15" dur="500" fill="hold"/>
                                        <p:tgtEl>
                                          <p:spTgt spid="23560"/>
                                        </p:tgtEl>
                                        <p:attrNameLst>
                                          <p:attrName>ppt_h</p:attrName>
                                        </p:attrNameLst>
                                      </p:cBhvr>
                                      <p:tavLst>
                                        <p:tav tm="0">
                                          <p:val>
                                            <p:strVal val="#ppt_h"/>
                                          </p:val>
                                        </p:tav>
                                        <p:tav tm="100000">
                                          <p:val>
                                            <p:strVal val="#ppt_h"/>
                                          </p:val>
                                        </p:tav>
                                      </p:tavLst>
                                    </p:anim>
                                    <p:anim calcmode="lin" valueType="num">
                                      <p:cBhvr>
                                        <p:cTn id="16" dur="500" fill="hold"/>
                                        <p:tgtEl>
                                          <p:spTgt spid="23560"/>
                                        </p:tgtEl>
                                        <p:attrNameLst>
                                          <p:attrName>ppt_x</p:attrName>
                                        </p:attrNameLst>
                                      </p:cBhvr>
                                      <p:tavLst>
                                        <p:tav tm="0">
                                          <p:val>
                                            <p:strVal val="#ppt_x-.2"/>
                                          </p:val>
                                        </p:tav>
                                        <p:tav tm="100000">
                                          <p:val>
                                            <p:strVal val="#ppt_x"/>
                                          </p:val>
                                        </p:tav>
                                      </p:tavLst>
                                    </p:anim>
                                    <p:anim calcmode="lin" valueType="num">
                                      <p:cBhvr>
                                        <p:cTn id="17" dur="500" fill="hold"/>
                                        <p:tgtEl>
                                          <p:spTgt spid="23560"/>
                                        </p:tgtEl>
                                        <p:attrNameLst>
                                          <p:attrName>ppt_y</p:attrName>
                                        </p:attrNameLst>
                                      </p:cBhvr>
                                      <p:tavLst>
                                        <p:tav tm="0">
                                          <p:val>
                                            <p:strVal val="#ppt_y"/>
                                          </p:val>
                                        </p:tav>
                                        <p:tav tm="100000">
                                          <p:val>
                                            <p:strVal val="#ppt_y"/>
                                          </p:val>
                                        </p:tav>
                                      </p:tavLst>
                                    </p:anim>
                                    <p:animEffect transition="in" filter="fade">
                                      <p:cBhvr>
                                        <p:cTn id="18" dur="500"/>
                                        <p:tgtEl>
                                          <p:spTgt spid="23560"/>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23561"/>
                                        </p:tgtEl>
                                        <p:attrNameLst>
                                          <p:attrName>style.visibility</p:attrName>
                                        </p:attrNameLst>
                                      </p:cBhvr>
                                      <p:to>
                                        <p:strVal val="visible"/>
                                      </p:to>
                                    </p:set>
                                    <p:anim calcmode="lin" valueType="num">
                                      <p:cBhvr>
                                        <p:cTn id="21" dur="500" fill="hold"/>
                                        <p:tgtEl>
                                          <p:spTgt spid="23561"/>
                                        </p:tgtEl>
                                        <p:attrNameLst>
                                          <p:attrName>ppt_w</p:attrName>
                                        </p:attrNameLst>
                                      </p:cBhvr>
                                      <p:tavLst>
                                        <p:tav tm="0">
                                          <p:val>
                                            <p:strVal val="#ppt_w*0.05"/>
                                          </p:val>
                                        </p:tav>
                                        <p:tav tm="100000">
                                          <p:val>
                                            <p:strVal val="#ppt_w"/>
                                          </p:val>
                                        </p:tav>
                                      </p:tavLst>
                                    </p:anim>
                                    <p:anim calcmode="lin" valueType="num">
                                      <p:cBhvr>
                                        <p:cTn id="22" dur="500" fill="hold"/>
                                        <p:tgtEl>
                                          <p:spTgt spid="23561"/>
                                        </p:tgtEl>
                                        <p:attrNameLst>
                                          <p:attrName>ppt_h</p:attrName>
                                        </p:attrNameLst>
                                      </p:cBhvr>
                                      <p:tavLst>
                                        <p:tav tm="0">
                                          <p:val>
                                            <p:strVal val="#ppt_h"/>
                                          </p:val>
                                        </p:tav>
                                        <p:tav tm="100000">
                                          <p:val>
                                            <p:strVal val="#ppt_h"/>
                                          </p:val>
                                        </p:tav>
                                      </p:tavLst>
                                    </p:anim>
                                    <p:anim calcmode="lin" valueType="num">
                                      <p:cBhvr>
                                        <p:cTn id="23" dur="500" fill="hold"/>
                                        <p:tgtEl>
                                          <p:spTgt spid="23561"/>
                                        </p:tgtEl>
                                        <p:attrNameLst>
                                          <p:attrName>ppt_x</p:attrName>
                                        </p:attrNameLst>
                                      </p:cBhvr>
                                      <p:tavLst>
                                        <p:tav tm="0">
                                          <p:val>
                                            <p:strVal val="#ppt_x-.2"/>
                                          </p:val>
                                        </p:tav>
                                        <p:tav tm="100000">
                                          <p:val>
                                            <p:strVal val="#ppt_x"/>
                                          </p:val>
                                        </p:tav>
                                      </p:tavLst>
                                    </p:anim>
                                    <p:anim calcmode="lin" valueType="num">
                                      <p:cBhvr>
                                        <p:cTn id="24" dur="500" fill="hold"/>
                                        <p:tgtEl>
                                          <p:spTgt spid="23561"/>
                                        </p:tgtEl>
                                        <p:attrNameLst>
                                          <p:attrName>ppt_y</p:attrName>
                                        </p:attrNameLst>
                                      </p:cBhvr>
                                      <p:tavLst>
                                        <p:tav tm="0">
                                          <p:val>
                                            <p:strVal val="#ppt_y"/>
                                          </p:val>
                                        </p:tav>
                                        <p:tav tm="100000">
                                          <p:val>
                                            <p:strVal val="#ppt_y"/>
                                          </p:val>
                                        </p:tav>
                                      </p:tavLst>
                                    </p:anim>
                                    <p:animEffect transition="in" filter="fade">
                                      <p:cBhvr>
                                        <p:cTn id="25" dur="500"/>
                                        <p:tgtEl>
                                          <p:spTgt spid="2356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3559"/>
                                        </p:tgtEl>
                                        <p:attrNameLst>
                                          <p:attrName>style.visibility</p:attrName>
                                        </p:attrNameLst>
                                      </p:cBhvr>
                                      <p:to>
                                        <p:strVal val="visible"/>
                                      </p:to>
                                    </p:set>
                                    <p:anim calcmode="lin" valueType="num">
                                      <p:cBhvr additive="base">
                                        <p:cTn id="30" dur="500" fill="hold"/>
                                        <p:tgtEl>
                                          <p:spTgt spid="23559"/>
                                        </p:tgtEl>
                                        <p:attrNameLst>
                                          <p:attrName>ppt_x</p:attrName>
                                        </p:attrNameLst>
                                      </p:cBhvr>
                                      <p:tavLst>
                                        <p:tav tm="0">
                                          <p:val>
                                            <p:strVal val="#ppt_x"/>
                                          </p:val>
                                        </p:tav>
                                        <p:tav tm="100000">
                                          <p:val>
                                            <p:strVal val="#ppt_x"/>
                                          </p:val>
                                        </p:tav>
                                      </p:tavLst>
                                    </p:anim>
                                    <p:anim calcmode="lin" valueType="num">
                                      <p:cBhvr additive="base">
                                        <p:cTn id="31" dur="500" fill="hold"/>
                                        <p:tgtEl>
                                          <p:spTgt spid="23559"/>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3555"/>
                                        </p:tgtEl>
                                        <p:attrNameLst>
                                          <p:attrName>style.visibility</p:attrName>
                                        </p:attrNameLst>
                                      </p:cBhvr>
                                      <p:to>
                                        <p:strVal val="visible"/>
                                      </p:to>
                                    </p:set>
                                    <p:anim calcmode="lin" valueType="num">
                                      <p:cBhvr additive="base">
                                        <p:cTn id="34" dur="500" fill="hold"/>
                                        <p:tgtEl>
                                          <p:spTgt spid="23555"/>
                                        </p:tgtEl>
                                        <p:attrNameLst>
                                          <p:attrName>ppt_x</p:attrName>
                                        </p:attrNameLst>
                                      </p:cBhvr>
                                      <p:tavLst>
                                        <p:tav tm="0">
                                          <p:val>
                                            <p:strVal val="#ppt_x"/>
                                          </p:val>
                                        </p:tav>
                                        <p:tav tm="100000">
                                          <p:val>
                                            <p:strVal val="#ppt_x"/>
                                          </p:val>
                                        </p:tav>
                                      </p:tavLst>
                                    </p:anim>
                                    <p:anim calcmode="lin" valueType="num">
                                      <p:cBhvr additive="base">
                                        <p:cTn id="35" dur="500" fill="hold"/>
                                        <p:tgtEl>
                                          <p:spTgt spid="2355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557"/>
                                        </p:tgtEl>
                                        <p:attrNameLst>
                                          <p:attrName>style.visibility</p:attrName>
                                        </p:attrNameLst>
                                      </p:cBhvr>
                                      <p:to>
                                        <p:strVal val="visible"/>
                                      </p:to>
                                    </p:set>
                                    <p:anim calcmode="lin" valueType="num">
                                      <p:cBhvr additive="base">
                                        <p:cTn id="38" dur="500" fill="hold"/>
                                        <p:tgtEl>
                                          <p:spTgt spid="23557"/>
                                        </p:tgtEl>
                                        <p:attrNameLst>
                                          <p:attrName>ppt_x</p:attrName>
                                        </p:attrNameLst>
                                      </p:cBhvr>
                                      <p:tavLst>
                                        <p:tav tm="0">
                                          <p:val>
                                            <p:strVal val="#ppt_x"/>
                                          </p:val>
                                        </p:tav>
                                        <p:tav tm="100000">
                                          <p:val>
                                            <p:strVal val="#ppt_x"/>
                                          </p:val>
                                        </p:tav>
                                      </p:tavLst>
                                    </p:anim>
                                    <p:anim calcmode="lin" valueType="num">
                                      <p:cBhvr additive="base">
                                        <p:cTn id="39" dur="500" fill="hold"/>
                                        <p:tgtEl>
                                          <p:spTgt spid="2355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6" fill="hold" grpId="0" nodeType="clickEffect">
                                  <p:stCondLst>
                                    <p:cond delay="0"/>
                                  </p:stCondLst>
                                  <p:childTnLst>
                                    <p:set>
                                      <p:cBhvr>
                                        <p:cTn id="43" dur="1" fill="hold">
                                          <p:stCondLst>
                                            <p:cond delay="0"/>
                                          </p:stCondLst>
                                        </p:cTn>
                                        <p:tgtEl>
                                          <p:spTgt spid="23563"/>
                                        </p:tgtEl>
                                        <p:attrNameLst>
                                          <p:attrName>style.visibility</p:attrName>
                                        </p:attrNameLst>
                                      </p:cBhvr>
                                      <p:to>
                                        <p:strVal val="visible"/>
                                      </p:to>
                                    </p:set>
                                    <p:animEffect transition="in" filter="barn(inHorizontal)">
                                      <p:cBhvr>
                                        <p:cTn id="44" dur="500"/>
                                        <p:tgtEl>
                                          <p:spTgt spid="23563"/>
                                        </p:tgtEl>
                                      </p:cBhvr>
                                    </p:animEffect>
                                  </p:childTnLst>
                                </p:cTn>
                              </p:par>
                              <p:par>
                                <p:cTn id="45" presetID="16" presetClass="entr" presetSubtype="26" fill="hold" grpId="0" nodeType="withEffect">
                                  <p:stCondLst>
                                    <p:cond delay="0"/>
                                  </p:stCondLst>
                                  <p:childTnLst>
                                    <p:set>
                                      <p:cBhvr>
                                        <p:cTn id="46" dur="1" fill="hold">
                                          <p:stCondLst>
                                            <p:cond delay="0"/>
                                          </p:stCondLst>
                                        </p:cTn>
                                        <p:tgtEl>
                                          <p:spTgt spid="23562"/>
                                        </p:tgtEl>
                                        <p:attrNameLst>
                                          <p:attrName>style.visibility</p:attrName>
                                        </p:attrNameLst>
                                      </p:cBhvr>
                                      <p:to>
                                        <p:strVal val="visible"/>
                                      </p:to>
                                    </p:set>
                                    <p:animEffect transition="in" filter="barn(inHorizontal)">
                                      <p:cBhvr>
                                        <p:cTn id="47" dur="500"/>
                                        <p:tgtEl>
                                          <p:spTgt spid="23562"/>
                                        </p:tgtEl>
                                      </p:cBhvr>
                                    </p:animEffect>
                                  </p:childTnLst>
                                </p:cTn>
                              </p:par>
                              <p:par>
                                <p:cTn id="48" presetID="16" presetClass="entr" presetSubtype="26" fill="hold" grpId="0" nodeType="withEffect">
                                  <p:stCondLst>
                                    <p:cond delay="0"/>
                                  </p:stCondLst>
                                  <p:childTnLst>
                                    <p:set>
                                      <p:cBhvr>
                                        <p:cTn id="49" dur="1" fill="hold">
                                          <p:stCondLst>
                                            <p:cond delay="0"/>
                                          </p:stCondLst>
                                        </p:cTn>
                                        <p:tgtEl>
                                          <p:spTgt spid="23558"/>
                                        </p:tgtEl>
                                        <p:attrNameLst>
                                          <p:attrName>style.visibility</p:attrName>
                                        </p:attrNameLst>
                                      </p:cBhvr>
                                      <p:to>
                                        <p:strVal val="visible"/>
                                      </p:to>
                                    </p:set>
                                    <p:animEffect transition="in" filter="barn(inHorizontal)">
                                      <p:cBhvr>
                                        <p:cTn id="50"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ldLvl="0" animBg="1"/>
      <p:bldP spid="23556" grpId="0"/>
      <p:bldP spid="23557" grpId="0"/>
      <p:bldP spid="23558" grpId="0"/>
      <p:bldP spid="23559" grpId="0"/>
      <p:bldP spid="23560" grpId="0" bldLvl="0" animBg="1"/>
      <p:bldP spid="23561" grpId="0"/>
      <p:bldP spid="23562" grpId="0" bldLvl="0" animBg="1"/>
      <p:bldP spid="235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19917" t="23944" r="21797" b="9583"/>
          <a:stretch>
            <a:fillRect/>
          </a:stretch>
        </p:blipFill>
        <p:spPr>
          <a:xfrm>
            <a:off x="423545" y="1055370"/>
            <a:ext cx="8296910" cy="53232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0065" y="913130"/>
            <a:ext cx="8272780" cy="5825490"/>
          </a:xfrm>
        </p:spPr>
        <p:txBody>
          <a:bodyPr>
            <a:noAutofit/>
          </a:bodyPr>
          <a:lstStyle/>
          <a:p>
            <a:pPr>
              <a:lnSpc>
                <a:spcPct val="150000"/>
              </a:lnSpc>
              <a:spcBef>
                <a:spcPts val="0"/>
              </a:spcBef>
              <a:buNone/>
            </a:pPr>
            <a:r>
              <a:rPr lang="zh-CN" altLang="en-US" sz="2400" dirty="0">
                <a:latin typeface="+mn-ea"/>
                <a:sym typeface="+mn-ea"/>
              </a:rPr>
              <a:t>（二）申请文件</a:t>
            </a:r>
            <a:endParaRPr lang="zh-CN" altLang="en-US" sz="2400" dirty="0">
              <a:latin typeface="+mn-ea"/>
              <a:sym typeface="+mn-ea"/>
            </a:endParaRPr>
          </a:p>
          <a:p>
            <a:pPr algn="l">
              <a:lnSpc>
                <a:spcPct val="150000"/>
              </a:lnSpc>
              <a:spcBef>
                <a:spcPts val="0"/>
              </a:spcBef>
              <a:buFont typeface="Wingdings" panose="05000000000000000000" charset="0"/>
              <a:buChar char="Ø"/>
            </a:pPr>
            <a:r>
              <a:rPr lang="zh-CN" altLang="en-US" sz="2000" dirty="0">
                <a:latin typeface="+mn-ea"/>
                <a:sym typeface="+mn-ea"/>
              </a:rPr>
              <a:t>外观设计：请求书、图片或照片、简要说明、优先权申请书（</a:t>
            </a:r>
            <a:r>
              <a:rPr lang="en-US" altLang="zh-CN" sz="2000" dirty="0">
                <a:latin typeface="Times New Roman" panose="02020603050405020304" charset="0"/>
                <a:cs typeface="Times New Roman" panose="02020603050405020304" charset="0"/>
                <a:sym typeface="+mn-ea"/>
              </a:rPr>
              <a:t>A27</a:t>
            </a:r>
            <a:r>
              <a:rPr lang="en-US" altLang="zh-CN" sz="2000" dirty="0">
                <a:latin typeface="+mn-ea"/>
                <a:sym typeface="+mn-ea"/>
              </a:rPr>
              <a:t>)</a:t>
            </a:r>
            <a:endParaRPr kumimoji="1" lang="zh-CN" altLang="en-US" sz="2000" dirty="0">
              <a:latin typeface="+mn-ea"/>
              <a:sym typeface="+mn-ea"/>
            </a:endParaRPr>
          </a:p>
        </p:txBody>
      </p:sp>
      <p:pic>
        <p:nvPicPr>
          <p:cNvPr id="2" name="图片 1"/>
          <p:cNvPicPr>
            <a:picLocks noChangeAspect="1"/>
          </p:cNvPicPr>
          <p:nvPr/>
        </p:nvPicPr>
        <p:blipFill>
          <a:blip r:embed="rId1"/>
          <a:srcRect l="30203" t="22926" r="30208" b="28306"/>
          <a:stretch>
            <a:fillRect/>
          </a:stretch>
        </p:blipFill>
        <p:spPr>
          <a:xfrm>
            <a:off x="367030" y="1916430"/>
            <a:ext cx="6958965" cy="4822190"/>
          </a:xfrm>
          <a:prstGeom prst="rect">
            <a:avLst/>
          </a:prstGeom>
        </p:spPr>
      </p:pic>
      <p:pic>
        <p:nvPicPr>
          <p:cNvPr id="4" name="图片 3"/>
          <p:cNvPicPr>
            <a:picLocks noChangeAspect="1"/>
          </p:cNvPicPr>
          <p:nvPr/>
        </p:nvPicPr>
        <p:blipFill>
          <a:blip r:embed="rId2"/>
          <a:srcRect l="30203" t="21481" r="30370" b="10880"/>
          <a:stretch>
            <a:fillRect/>
          </a:stretch>
        </p:blipFill>
        <p:spPr>
          <a:xfrm>
            <a:off x="3150235" y="1197610"/>
            <a:ext cx="5742305" cy="55410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6090" y="982345"/>
            <a:ext cx="8165465" cy="5120005"/>
          </a:xfrm>
        </p:spPr>
        <p:txBody>
          <a:bodyPr/>
          <a:lstStyle/>
          <a:p>
            <a:pPr marL="374650" fontAlgn="auto">
              <a:lnSpc>
                <a:spcPct val="150000"/>
              </a:lnSpc>
              <a:spcBef>
                <a:spcPts val="0"/>
              </a:spcBef>
              <a:buFont typeface="Wingdings" panose="05000000000000000000" charset="0"/>
              <a:buChar char="p"/>
            </a:pPr>
            <a:r>
              <a:rPr kumimoji="1" lang="zh-CN" altLang="en-US" sz="2000" dirty="0">
                <a:latin typeface="+mn-ea"/>
                <a:sym typeface="+mn-ea"/>
              </a:rPr>
              <a:t>申请人提交的有关图片或者照片应当清楚地显示要求专利保护的产品的外观设计</a:t>
            </a:r>
            <a:endParaRPr lang="zh-CN" altLang="en-US" sz="2000" dirty="0">
              <a:latin typeface="+mn-ea"/>
            </a:endParaRPr>
          </a:p>
          <a:p>
            <a:pPr marL="374650" fontAlgn="auto">
              <a:lnSpc>
                <a:spcPct val="150000"/>
              </a:lnSpc>
              <a:spcBef>
                <a:spcPts val="0"/>
              </a:spcBef>
              <a:buFont typeface="Wingdings" panose="05000000000000000000" charset="0"/>
              <a:buChar char="p"/>
            </a:pPr>
            <a:r>
              <a:rPr lang="zh-CN" altLang="en-US" sz="2000" dirty="0">
                <a:latin typeface="+mn-ea"/>
              </a:rPr>
              <a:t>简要说明</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R28</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sym typeface="+mn-ea"/>
            </a:endParaRPr>
          </a:p>
          <a:p>
            <a:pPr marL="774700" indent="-342900" fontAlgn="auto">
              <a:lnSpc>
                <a:spcPct val="150000"/>
              </a:lnSpc>
              <a:spcBef>
                <a:spcPts val="0"/>
              </a:spcBef>
              <a:buFont typeface="Arial" panose="020B0604020202020204" pitchFamily="34" charset="0"/>
              <a:buChar char="•"/>
            </a:pPr>
            <a:r>
              <a:rPr lang="zh-CN" altLang="en-US" sz="2000" dirty="0">
                <a:latin typeface="+mn-ea"/>
              </a:rPr>
              <a:t>外观设计产品的名称、用途、外观设计的设计要点</a:t>
            </a:r>
            <a:endParaRPr lang="zh-CN" altLang="en-US" sz="2000" dirty="0">
              <a:latin typeface="+mn-ea"/>
            </a:endParaRPr>
          </a:p>
          <a:p>
            <a:pPr marL="774700" indent="-342900" fontAlgn="auto">
              <a:lnSpc>
                <a:spcPct val="150000"/>
              </a:lnSpc>
              <a:spcBef>
                <a:spcPts val="0"/>
              </a:spcBef>
              <a:buFont typeface="Arial" panose="020B0604020202020204" pitchFamily="34" charset="0"/>
              <a:buChar char="•"/>
            </a:pPr>
            <a:r>
              <a:rPr lang="zh-CN" altLang="en-US" sz="2000" dirty="0">
                <a:latin typeface="+mn-ea"/>
              </a:rPr>
              <a:t>省略视图或者请求保护色彩的，应当在简要说明中写明</a:t>
            </a:r>
            <a:endParaRPr lang="zh-CN" altLang="en-US" sz="2000" dirty="0">
              <a:latin typeface="+mn-ea"/>
            </a:endParaRPr>
          </a:p>
          <a:p>
            <a:pPr marL="774700" indent="-342900" fontAlgn="auto">
              <a:lnSpc>
                <a:spcPct val="150000"/>
              </a:lnSpc>
              <a:spcBef>
                <a:spcPts val="0"/>
              </a:spcBef>
              <a:buFont typeface="Arial" panose="020B0604020202020204" pitchFamily="34" charset="0"/>
              <a:buChar char="•"/>
            </a:pPr>
            <a:r>
              <a:rPr lang="zh-CN" altLang="en-US" sz="2000" dirty="0">
                <a:latin typeface="Times New Roman" panose="02020603050405020304" charset="0"/>
                <a:cs typeface="Times New Roman" panose="02020603050405020304" charset="0"/>
              </a:rPr>
              <a:t>说明不得使用商业性宣传用语</a:t>
            </a:r>
            <a:endParaRPr lang="zh-CN" altLang="en-US" sz="2000" dirty="0">
              <a:latin typeface="Times New Roman" panose="02020603050405020304" charset="0"/>
              <a:cs typeface="Times New Roman" panose="02020603050405020304" charset="0"/>
            </a:endParaRPr>
          </a:p>
          <a:p>
            <a:pPr marL="774700" indent="-342900" fontAlgn="auto">
              <a:lnSpc>
                <a:spcPct val="150000"/>
              </a:lnSpc>
              <a:spcBef>
                <a:spcPts val="0"/>
              </a:spcBef>
              <a:buFont typeface="Arial" panose="020B0604020202020204" pitchFamily="34" charset="0"/>
              <a:buChar char="•"/>
            </a:pPr>
            <a:r>
              <a:rPr lang="zh-CN" altLang="en-US" sz="2000" dirty="0">
                <a:latin typeface="Times New Roman" panose="02020603050405020304" charset="0"/>
                <a:cs typeface="Times New Roman" panose="02020603050405020304" charset="0"/>
              </a:rPr>
              <a:t>不能用来说明产品性能和内部结构</a:t>
            </a:r>
            <a:endParaRPr lang="zh-CN" altLang="en-US" sz="2000" dirty="0">
              <a:latin typeface="Times New Roman" panose="02020603050405020304" charset="0"/>
              <a:cs typeface="Times New Roman" panose="02020603050405020304" charset="0"/>
            </a:endParaRPr>
          </a:p>
          <a:p>
            <a:pPr marL="774700" indent="-342900" fontAlgn="auto">
              <a:lnSpc>
                <a:spcPct val="150000"/>
              </a:lnSpc>
              <a:spcBef>
                <a:spcPts val="0"/>
              </a:spcBef>
              <a:buFont typeface="Arial" panose="020B0604020202020204" pitchFamily="34" charset="0"/>
              <a:buChar char="•"/>
            </a:pPr>
            <a:r>
              <a:rPr kumimoji="1" lang="zh-CN" altLang="en-US" sz="2000" dirty="0"/>
              <a:t>指定一幅最能表明设计要点的图片或照片，用于出版专利公报</a:t>
            </a:r>
            <a:endParaRPr kumimoji="1" lang="zh-CN" alt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411" t="10157" r="65275" b="66037"/>
          <a:stretch>
            <a:fillRect/>
          </a:stretch>
        </p:blipFill>
        <p:spPr>
          <a:xfrm>
            <a:off x="302895" y="1134110"/>
            <a:ext cx="6195060" cy="2418080"/>
          </a:xfrm>
          <a:prstGeom prst="rect">
            <a:avLst/>
          </a:prstGeom>
        </p:spPr>
      </p:pic>
      <p:pic>
        <p:nvPicPr>
          <p:cNvPr id="4" name="图片 3"/>
          <p:cNvPicPr>
            <a:picLocks noChangeAspect="1"/>
          </p:cNvPicPr>
          <p:nvPr/>
        </p:nvPicPr>
        <p:blipFill>
          <a:blip r:embed="rId1"/>
          <a:srcRect l="49385" t="16250" r="21994" b="66620"/>
          <a:stretch>
            <a:fillRect/>
          </a:stretch>
        </p:blipFill>
        <p:spPr>
          <a:xfrm>
            <a:off x="331470" y="3496310"/>
            <a:ext cx="5761990" cy="1938020"/>
          </a:xfrm>
          <a:prstGeom prst="rect">
            <a:avLst/>
          </a:prstGeom>
        </p:spPr>
      </p:pic>
      <p:pic>
        <p:nvPicPr>
          <p:cNvPr id="5" name="图片 4"/>
          <p:cNvPicPr>
            <a:picLocks noChangeAspect="1"/>
          </p:cNvPicPr>
          <p:nvPr/>
        </p:nvPicPr>
        <p:blipFill>
          <a:blip r:embed="rId1"/>
          <a:srcRect t="34685" r="50130" b="55741"/>
          <a:stretch>
            <a:fillRect/>
          </a:stretch>
        </p:blipFill>
        <p:spPr>
          <a:xfrm>
            <a:off x="340995" y="5314315"/>
            <a:ext cx="7947025" cy="858520"/>
          </a:xfrm>
          <a:prstGeom prst="rect">
            <a:avLst/>
          </a:prstGeom>
        </p:spPr>
      </p:pic>
      <p:pic>
        <p:nvPicPr>
          <p:cNvPr id="6" name="图片 5"/>
          <p:cNvPicPr>
            <a:picLocks noChangeAspect="1"/>
          </p:cNvPicPr>
          <p:nvPr/>
        </p:nvPicPr>
        <p:blipFill>
          <a:blip r:embed="rId1"/>
          <a:srcRect l="49714" t="40056" r="11099" b="56463"/>
          <a:stretch>
            <a:fillRect/>
          </a:stretch>
        </p:blipFill>
        <p:spPr>
          <a:xfrm>
            <a:off x="420370" y="6188710"/>
            <a:ext cx="7166610" cy="358140"/>
          </a:xfrm>
          <a:prstGeom prst="rect">
            <a:avLst/>
          </a:prstGeom>
        </p:spPr>
      </p:pic>
      <p:pic>
        <p:nvPicPr>
          <p:cNvPr id="7" name="图片 6" descr="000007"/>
          <p:cNvPicPr>
            <a:picLocks noChangeAspect="1"/>
          </p:cNvPicPr>
          <p:nvPr/>
        </p:nvPicPr>
        <p:blipFill>
          <a:blip r:embed="rId2"/>
          <a:stretch>
            <a:fillRect/>
          </a:stretch>
        </p:blipFill>
        <p:spPr>
          <a:xfrm>
            <a:off x="6579235" y="1654175"/>
            <a:ext cx="2105025" cy="3780155"/>
          </a:xfrm>
          <a:prstGeom prst="rect">
            <a:avLst/>
          </a:prstGeom>
        </p:spPr>
      </p:pic>
      <p:pic>
        <p:nvPicPr>
          <p:cNvPr id="8" name="图片 7"/>
          <p:cNvPicPr>
            <a:picLocks noChangeAspect="1"/>
          </p:cNvPicPr>
          <p:nvPr/>
        </p:nvPicPr>
        <p:blipFill>
          <a:blip r:embed="rId3"/>
          <a:srcRect t="45426" r="93391" b="49787"/>
          <a:stretch>
            <a:fillRect/>
          </a:stretch>
        </p:blipFill>
        <p:spPr>
          <a:xfrm>
            <a:off x="6517640" y="1350010"/>
            <a:ext cx="805815" cy="3282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0065" y="927100"/>
            <a:ext cx="8272780" cy="5666740"/>
          </a:xfrm>
        </p:spPr>
        <p:txBody>
          <a:bodyPr>
            <a:noAutofit/>
          </a:bodyPr>
          <a:lstStyle/>
          <a:p>
            <a:pPr>
              <a:lnSpc>
                <a:spcPct val="150000"/>
              </a:lnSpc>
              <a:spcBef>
                <a:spcPts val="0"/>
              </a:spcBef>
              <a:buNone/>
            </a:pPr>
            <a:r>
              <a:rPr lang="zh-CN" altLang="en-US" sz="2400" dirty="0">
                <a:latin typeface="+mn-ea"/>
                <a:sym typeface="+mn-ea"/>
              </a:rPr>
              <a:t>（三）申请决策</a:t>
            </a:r>
            <a:endParaRPr lang="zh-CN" altLang="en-US" sz="2400" dirty="0">
              <a:latin typeface="+mn-ea"/>
              <a:sym typeface="+mn-ea"/>
            </a:endParaRPr>
          </a:p>
          <a:p>
            <a:pPr marL="571500" indent="-342900" algn="l">
              <a:lnSpc>
                <a:spcPct val="150000"/>
              </a:lnSpc>
              <a:spcBef>
                <a:spcPts val="0"/>
              </a:spcBef>
              <a:buClrTx/>
              <a:buSzTx/>
              <a:buFont typeface="Wingdings" panose="05000000000000000000" charset="0"/>
              <a:buChar char="Ø"/>
            </a:pPr>
            <a:r>
              <a:rPr lang="zh-CN" sz="2000" dirty="0">
                <a:sym typeface="+mn-ea"/>
              </a:rPr>
              <a:t>发明创造的处置：</a:t>
            </a:r>
            <a:r>
              <a:rPr sz="2000" dirty="0">
                <a:sym typeface="+mn-ea"/>
              </a:rPr>
              <a:t>无条件公开、</a:t>
            </a:r>
            <a:r>
              <a:rPr lang="zh-CN" sz="2000" dirty="0">
                <a:sym typeface="+mn-ea"/>
              </a:rPr>
              <a:t>申请</a:t>
            </a:r>
            <a:r>
              <a:rPr sz="2000" dirty="0">
                <a:sym typeface="+mn-ea"/>
              </a:rPr>
              <a:t>专利</a:t>
            </a:r>
            <a:r>
              <a:rPr lang="zh-CN" sz="2000" dirty="0">
                <a:sym typeface="+mn-ea"/>
              </a:rPr>
              <a:t>、作为商业秘密保护</a:t>
            </a:r>
            <a:endParaRPr lang="zh-CN" sz="2000" dirty="0">
              <a:sym typeface="+mn-ea"/>
            </a:endParaRPr>
          </a:p>
          <a:p>
            <a:pPr marL="716280" indent="-342900" algn="l" fontAlgn="auto">
              <a:lnSpc>
                <a:spcPct val="150000"/>
              </a:lnSpc>
              <a:spcBef>
                <a:spcPts val="0"/>
              </a:spcBef>
              <a:buClrTx/>
              <a:buSzTx/>
              <a:buFont typeface="Wingdings" panose="05000000000000000000" charset="0"/>
              <a:buChar char="p"/>
            </a:pPr>
            <a:r>
              <a:rPr sz="2000" dirty="0">
                <a:sym typeface="+mn-ea"/>
              </a:rPr>
              <a:t>技术特点</a:t>
            </a:r>
            <a:r>
              <a:rPr lang="zh-CN" sz="2000" dirty="0">
                <a:sym typeface="+mn-ea"/>
              </a:rPr>
              <a:t>：</a:t>
            </a:r>
            <a:r>
              <a:rPr sz="2000" dirty="0">
                <a:sym typeface="+mn-ea"/>
              </a:rPr>
              <a:t>难度、保密性、是否容易</a:t>
            </a:r>
            <a:r>
              <a:rPr lang="zh-CN" sz="2000" dirty="0">
                <a:sym typeface="+mn-ea"/>
              </a:rPr>
              <a:t>反</a:t>
            </a:r>
            <a:r>
              <a:rPr sz="2000" dirty="0">
                <a:sym typeface="+mn-ea"/>
              </a:rPr>
              <a:t>向工程</a:t>
            </a:r>
            <a:endParaRPr sz="2000" dirty="0">
              <a:sym typeface="+mn-ea"/>
            </a:endParaRPr>
          </a:p>
          <a:p>
            <a:pPr marL="716280" indent="-342900" algn="l" fontAlgn="auto">
              <a:lnSpc>
                <a:spcPct val="150000"/>
              </a:lnSpc>
              <a:spcBef>
                <a:spcPts val="0"/>
              </a:spcBef>
              <a:buClrTx/>
              <a:buSzTx/>
              <a:buFont typeface="Wingdings" panose="05000000000000000000" charset="0"/>
              <a:buChar char="p"/>
            </a:pPr>
            <a:r>
              <a:rPr sz="2000" dirty="0">
                <a:sym typeface="+mn-ea"/>
              </a:rPr>
              <a:t>经济价值</a:t>
            </a:r>
            <a:r>
              <a:rPr lang="zh-CN" sz="2000" dirty="0">
                <a:sym typeface="+mn-ea"/>
              </a:rPr>
              <a:t>：</a:t>
            </a:r>
            <a:r>
              <a:rPr sz="2000" dirty="0">
                <a:sym typeface="+mn-ea"/>
              </a:rPr>
              <a:t>实施或转让技术可能</a:t>
            </a:r>
            <a:r>
              <a:rPr lang="zh-CN" sz="2000" dirty="0">
                <a:sym typeface="+mn-ea"/>
              </a:rPr>
              <a:t>获得</a:t>
            </a:r>
            <a:r>
              <a:rPr sz="2000" dirty="0">
                <a:sym typeface="+mn-ea"/>
              </a:rPr>
              <a:t>的经济报酬、市场需求量大小、专利申请时缴纳的申请费用</a:t>
            </a:r>
            <a:r>
              <a:rPr lang="zh-CN" sz="2000" dirty="0">
                <a:sym typeface="+mn-ea"/>
              </a:rPr>
              <a:t>，一般需要市场人员就申请何种专利进行全面考察</a:t>
            </a:r>
            <a:endParaRPr lang="zh-CN" sz="2000" dirty="0">
              <a:sym typeface="+mn-ea"/>
            </a:endParaRPr>
          </a:p>
          <a:p>
            <a:pPr marL="716280" indent="-342900" algn="l" fontAlgn="auto">
              <a:lnSpc>
                <a:spcPct val="150000"/>
              </a:lnSpc>
              <a:spcBef>
                <a:spcPts val="0"/>
              </a:spcBef>
              <a:buClrTx/>
              <a:buSzTx/>
              <a:buFont typeface="Wingdings" panose="05000000000000000000" charset="0"/>
              <a:buChar char="p"/>
            </a:pPr>
            <a:r>
              <a:rPr lang="zh-CN" sz="2000" dirty="0">
                <a:sym typeface="+mn-ea"/>
              </a:rPr>
              <a:t>可专利性：是否属于排除范围，是否满足</a:t>
            </a:r>
            <a:r>
              <a:rPr sz="2000" dirty="0">
                <a:sym typeface="+mn-ea"/>
              </a:rPr>
              <a:t>专利申请实质审查的条件</a:t>
            </a:r>
            <a:endParaRPr sz="2000" dirty="0">
              <a:sym typeface="+mn-ea"/>
            </a:endParaRPr>
          </a:p>
          <a:p>
            <a:pPr marL="716280" indent="-342900" algn="l" fontAlgn="auto">
              <a:lnSpc>
                <a:spcPct val="150000"/>
              </a:lnSpc>
              <a:spcBef>
                <a:spcPts val="0"/>
              </a:spcBef>
              <a:buClrTx/>
              <a:buSzTx/>
              <a:buFont typeface="Wingdings" panose="05000000000000000000" charset="0"/>
              <a:buChar char="p"/>
            </a:pPr>
            <a:r>
              <a:rPr lang="zh-CN" sz="2000" dirty="0">
                <a:sym typeface="+mn-ea"/>
              </a:rPr>
              <a:t>防御专利：防止他人就此取得专利权</a:t>
            </a:r>
            <a:endParaRPr lang="zh-CN" sz="2000" dirty="0">
              <a:sym typeface="+mn-ea"/>
            </a:endParaRPr>
          </a:p>
          <a:p>
            <a:pPr marL="571500" indent="-342900" algn="l">
              <a:lnSpc>
                <a:spcPct val="150000"/>
              </a:lnSpc>
              <a:spcBef>
                <a:spcPts val="0"/>
              </a:spcBef>
              <a:buClrTx/>
              <a:buSzTx/>
              <a:buFont typeface="Wingdings" panose="05000000000000000000" charset="0"/>
              <a:buChar char="Ø"/>
            </a:pPr>
            <a:r>
              <a:rPr lang="zh-CN" sz="2000" dirty="0">
                <a:sym typeface="+mn-ea"/>
              </a:rPr>
              <a:t>申请时机：发明创造基本完成，有关技术构思和请求保护的权利范围明确</a:t>
            </a:r>
            <a:endParaRPr lang="zh-CN" sz="2000" dirty="0">
              <a:sym typeface="+mn-ea"/>
            </a:endParaRPr>
          </a:p>
          <a:p>
            <a:pPr marL="571500" indent="-342900" algn="l">
              <a:lnSpc>
                <a:spcPct val="150000"/>
              </a:lnSpc>
              <a:spcBef>
                <a:spcPts val="0"/>
              </a:spcBef>
              <a:buClrTx/>
              <a:buSzTx/>
              <a:buFont typeface="Wingdings" panose="05000000000000000000" charset="0"/>
              <a:buChar char="Ø"/>
            </a:pPr>
            <a:r>
              <a:rPr sz="2000" dirty="0">
                <a:sym typeface="+mn-ea"/>
              </a:rPr>
              <a:t>申请</a:t>
            </a:r>
            <a:r>
              <a:rPr lang="zh-CN" sz="2000" dirty="0">
                <a:sym typeface="+mn-ea"/>
              </a:rPr>
              <a:t>地域：特定</a:t>
            </a:r>
            <a:r>
              <a:rPr sz="2000" dirty="0">
                <a:sym typeface="+mn-ea"/>
              </a:rPr>
              <a:t>外国</a:t>
            </a:r>
            <a:r>
              <a:rPr lang="zh-CN" sz="2000" dirty="0">
                <a:sym typeface="+mn-ea"/>
              </a:rPr>
              <a:t>的技术水平、</a:t>
            </a:r>
            <a:r>
              <a:rPr sz="2000" dirty="0">
                <a:sym typeface="+mn-ea"/>
              </a:rPr>
              <a:t>市场需求</a:t>
            </a:r>
            <a:r>
              <a:rPr lang="zh-CN" sz="2000" dirty="0">
                <a:sym typeface="+mn-ea"/>
              </a:rPr>
              <a:t>与自身发展战略、</a:t>
            </a:r>
            <a:r>
              <a:rPr sz="2000" dirty="0">
                <a:sym typeface="+mn-ea"/>
              </a:rPr>
              <a:t>发展阶段、竞争对手情况、本企业在该国行业中的竞争力</a:t>
            </a:r>
            <a:r>
              <a:rPr lang="zh-CN" sz="2000" dirty="0">
                <a:sym typeface="+mn-ea"/>
              </a:rPr>
              <a:t>等</a:t>
            </a:r>
            <a:endParaRPr lang="zh-CN" sz="2000" dirty="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655" y="1141730"/>
            <a:ext cx="4931410" cy="4194810"/>
          </a:xfrm>
        </p:spPr>
        <p:txBody>
          <a:bodyPr/>
          <a:lstStyle/>
          <a:p>
            <a:pPr marL="0" indent="0">
              <a:lnSpc>
                <a:spcPct val="150000"/>
              </a:lnSpc>
              <a:spcBef>
                <a:spcPts val="0"/>
              </a:spcBef>
              <a:buNone/>
            </a:pPr>
            <a:r>
              <a:rPr lang="zh-CN" sz="2400" dirty="0"/>
              <a:t>（四）申请流程</a:t>
            </a:r>
            <a:endParaRPr lang="zh-CN" altLang="en-US" sz="2400" dirty="0">
              <a:latin typeface="+mn-ea"/>
            </a:endParaRPr>
          </a:p>
          <a:p>
            <a:pPr marL="0" indent="0">
              <a:buNone/>
            </a:pPr>
            <a:endParaRPr kumimoji="1" lang="zh-CN" altLang="en-US" sz="2400" dirty="0">
              <a:latin typeface="+mn-ea"/>
            </a:endParaRPr>
          </a:p>
        </p:txBody>
      </p:sp>
      <p:pic>
        <p:nvPicPr>
          <p:cNvPr id="2" name="图片 1"/>
          <p:cNvPicPr>
            <a:picLocks noChangeAspect="1"/>
          </p:cNvPicPr>
          <p:nvPr/>
        </p:nvPicPr>
        <p:blipFill>
          <a:blip r:embed="rId1"/>
          <a:stretch>
            <a:fillRect/>
          </a:stretch>
        </p:blipFill>
        <p:spPr>
          <a:xfrm>
            <a:off x="321945" y="225209"/>
            <a:ext cx="8822055" cy="663638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9900" y="962660"/>
            <a:ext cx="8045450" cy="5636260"/>
          </a:xfrm>
        </p:spPr>
        <p:txBody>
          <a:bodyPr>
            <a:normAutofit/>
          </a:bodyPr>
          <a:lstStyle/>
          <a:p>
            <a:pPr indent="0" fontAlgn="auto">
              <a:lnSpc>
                <a:spcPct val="150000"/>
              </a:lnSpc>
              <a:spcBef>
                <a:spcPts val="0"/>
              </a:spcBef>
              <a:buNone/>
            </a:pPr>
            <a:r>
              <a:rPr lang="zh-CN" altLang="en-US" sz="2400" dirty="0">
                <a:latin typeface="+mn-ea"/>
                <a:sym typeface="+mn-ea"/>
              </a:rPr>
              <a:t>（五）申请的代理</a:t>
            </a:r>
            <a:r>
              <a:rPr lang="zh-CN" altLang="en-US" sz="2400" dirty="0">
                <a:latin typeface="Times New Roman" panose="02020603050405020304" charset="0"/>
                <a:cs typeface="Times New Roman" panose="02020603050405020304" charset="0"/>
                <a:sym typeface="+mn-ea"/>
              </a:rPr>
              <a:t>（</a:t>
            </a:r>
            <a:r>
              <a:rPr lang="en-US" altLang="zh-CN" sz="2400" dirty="0">
                <a:latin typeface="Times New Roman" panose="02020603050405020304" charset="0"/>
                <a:cs typeface="Times New Roman" panose="02020603050405020304" charset="0"/>
                <a:sym typeface="+mn-ea"/>
              </a:rPr>
              <a:t>A19</a:t>
            </a:r>
            <a:r>
              <a:rPr lang="zh-CN" altLang="en-US" sz="2400" dirty="0">
                <a:latin typeface="Times New Roman" panose="02020603050405020304" charset="0"/>
                <a:cs typeface="Times New Roman" panose="02020603050405020304" charset="0"/>
                <a:sym typeface="+mn-ea"/>
              </a:rPr>
              <a:t>）</a:t>
            </a:r>
            <a:endParaRPr lang="zh-CN" altLang="en-US" sz="2400" dirty="0">
              <a:latin typeface="+mn-ea"/>
            </a:endParaRPr>
          </a:p>
          <a:p>
            <a:pPr marL="571500" indent="-342900" fontAlgn="auto">
              <a:lnSpc>
                <a:spcPct val="150000"/>
              </a:lnSpc>
              <a:spcBef>
                <a:spcPts val="0"/>
              </a:spcBef>
              <a:buFont typeface="Wingdings" panose="05000000000000000000" charset="0"/>
              <a:buChar char="Ø"/>
            </a:pPr>
            <a:r>
              <a:rPr sz="2000" dirty="0">
                <a:sym typeface="+mn-ea"/>
              </a:rPr>
              <a:t>在中国没有经常居所或者营业所的外国人、外国企业或者外国其他组织在中国申请专利和办理其他专利事务的，</a:t>
            </a:r>
            <a:r>
              <a:rPr sz="2000" b="1" dirty="0">
                <a:solidFill>
                  <a:srgbClr val="FF0000"/>
                </a:solidFill>
                <a:sym typeface="+mn-ea"/>
              </a:rPr>
              <a:t>应当</a:t>
            </a:r>
            <a:r>
              <a:rPr sz="2000" dirty="0">
                <a:sym typeface="+mn-ea"/>
              </a:rPr>
              <a:t>委托依法设立的专利代理机构办理</a:t>
            </a:r>
            <a:endParaRPr sz="2000" dirty="0">
              <a:sym typeface="+mn-ea"/>
            </a:endParaRPr>
          </a:p>
          <a:p>
            <a:pPr marL="932180" indent="-342900" fontAlgn="auto">
              <a:lnSpc>
                <a:spcPct val="150000"/>
              </a:lnSpc>
              <a:spcBef>
                <a:spcPts val="0"/>
              </a:spcBef>
              <a:buFont typeface="Wingdings" panose="05000000000000000000" charset="0"/>
              <a:buChar char="p"/>
            </a:pPr>
            <a:r>
              <a:rPr sz="2000" dirty="0">
                <a:sym typeface="+mn-ea"/>
              </a:rPr>
              <a:t>依法设立的专利代理机构</a:t>
            </a:r>
            <a:r>
              <a:rPr lang="zh-CN" sz="2000" dirty="0">
                <a:sym typeface="+mn-ea"/>
              </a:rPr>
              <a:t>：</a:t>
            </a:r>
            <a:r>
              <a:rPr sz="2000" dirty="0">
                <a:sym typeface="+mn-ea"/>
              </a:rPr>
              <a:t>按照《专利代理条例》由国家知识产权局批准设立的的专利代理机构</a:t>
            </a:r>
            <a:endParaRPr sz="2000" dirty="0">
              <a:sym typeface="+mn-ea"/>
            </a:endParaRPr>
          </a:p>
          <a:p>
            <a:pPr marL="571500" indent="-342900" fontAlgn="auto">
              <a:lnSpc>
                <a:spcPct val="150000"/>
              </a:lnSpc>
              <a:spcBef>
                <a:spcPts val="0"/>
              </a:spcBef>
              <a:buFont typeface="Wingdings" panose="05000000000000000000" charset="0"/>
              <a:buChar char="Ø"/>
            </a:pPr>
            <a:r>
              <a:rPr sz="2000" dirty="0">
                <a:sym typeface="+mn-ea"/>
              </a:rPr>
              <a:t>中国单位或者个人在国内申请专利和办理其他专利事务的</a:t>
            </a:r>
            <a:r>
              <a:rPr lang="zh-CN" sz="2000" dirty="0">
                <a:sym typeface="+mn-ea"/>
              </a:rPr>
              <a:t>，</a:t>
            </a:r>
            <a:r>
              <a:rPr sz="2000" b="1" dirty="0">
                <a:solidFill>
                  <a:srgbClr val="FF0000"/>
                </a:solidFill>
                <a:sym typeface="+mn-ea"/>
              </a:rPr>
              <a:t>可以</a:t>
            </a:r>
            <a:r>
              <a:rPr sz="2000" dirty="0">
                <a:sym typeface="+mn-ea"/>
              </a:rPr>
              <a:t>委托依法设立的专利代理机构办理</a:t>
            </a:r>
            <a:endParaRPr sz="2000" dirty="0">
              <a:sym typeface="+mn-ea"/>
            </a:endParaRPr>
          </a:p>
          <a:p>
            <a:pPr marL="571500" indent="-342900" fontAlgn="auto">
              <a:lnSpc>
                <a:spcPct val="150000"/>
              </a:lnSpc>
              <a:spcBef>
                <a:spcPts val="0"/>
              </a:spcBef>
              <a:buFont typeface="Wingdings" panose="05000000000000000000" charset="0"/>
              <a:buChar char="Ø"/>
            </a:pPr>
            <a:r>
              <a:rPr sz="2000" dirty="0">
                <a:sym typeface="+mn-ea"/>
              </a:rPr>
              <a:t>专利代理机构应当遵守法律、行政法规，按照被代理人的委托办理专利申请或其他专利事务；对被代理人发明创造的内容，除专利申请已经公布或公告的以外，</a:t>
            </a:r>
            <a:r>
              <a:rPr sz="2000" b="1" dirty="0">
                <a:solidFill>
                  <a:srgbClr val="FF0000"/>
                </a:solidFill>
                <a:sym typeface="+mn-ea"/>
              </a:rPr>
              <a:t>负有保密义务</a:t>
            </a:r>
            <a:endParaRPr sz="2000" dirty="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9270" y="956310"/>
            <a:ext cx="8214995" cy="5494020"/>
          </a:xfrm>
        </p:spPr>
        <p:txBody>
          <a:bodyPr>
            <a:normAutofit/>
          </a:bodyPr>
          <a:lstStyle/>
          <a:p>
            <a:pPr>
              <a:lnSpc>
                <a:spcPct val="150000"/>
              </a:lnSpc>
              <a:spcBef>
                <a:spcPts val="0"/>
              </a:spcBef>
              <a:buFont typeface="Wingdings" panose="05000000000000000000" charset="0"/>
              <a:buChar char="Ø"/>
            </a:pPr>
            <a:r>
              <a:rPr lang="en-US" altLang="zh-CN" sz="2000" dirty="0">
                <a:latin typeface="Times New Roman" panose="02020603050405020304" charset="0"/>
                <a:cs typeface="Times New Roman" panose="02020603050405020304" charset="0"/>
                <a:sym typeface="+mn-ea"/>
              </a:rPr>
              <a:t>2</a:t>
            </a:r>
            <a:r>
              <a:rPr lang="zh-CN" altLang="en-US" sz="2000" dirty="0">
                <a:latin typeface="Times New Roman" panose="02020603050405020304" charset="0"/>
                <a:cs typeface="Times New Roman" panose="02020603050405020304" charset="0"/>
                <a:sym typeface="+mn-ea"/>
              </a:rPr>
              <a:t>、书面申请原则</a:t>
            </a:r>
            <a:endParaRPr lang="zh-CN" altLang="en-US" sz="20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zh-CN" altLang="en-US" sz="2000" dirty="0">
                <a:latin typeface="+mn-ea"/>
                <a:sym typeface="+mn-ea"/>
              </a:rPr>
              <a:t>各国普遍使用的一项原则，即专利申请的各种文件和手续，应当依法以书面形式或其他形式办理，</a:t>
            </a:r>
            <a:r>
              <a:rPr kumimoji="1" lang="zh-CN" altLang="en-US" sz="2000" dirty="0">
                <a:latin typeface="+mn-ea"/>
                <a:sym typeface="+mn-ea"/>
              </a:rPr>
              <a:t>不能以口语、电话或提交实物等手段代替书面申请，</a:t>
            </a:r>
            <a:r>
              <a:rPr lang="zh-CN" altLang="en-US" sz="2000" dirty="0">
                <a:latin typeface="+mn-ea"/>
                <a:sym typeface="+mn-ea"/>
              </a:rPr>
              <a:t>电子申请可以理解为书面形式的一种</a:t>
            </a:r>
            <a:endParaRPr kumimoji="1" lang="zh-CN" altLang="en-US" sz="2000" dirty="0">
              <a:latin typeface="+mn-ea"/>
              <a:sym typeface="+mn-ea"/>
            </a:endParaRPr>
          </a:p>
          <a:p>
            <a:pPr marL="590550" fontAlgn="auto">
              <a:lnSpc>
                <a:spcPct val="150000"/>
              </a:lnSpc>
              <a:spcBef>
                <a:spcPts val="0"/>
              </a:spcBef>
              <a:buFont typeface="Wingdings" panose="05000000000000000000" charset="0"/>
              <a:buChar char="p"/>
            </a:pPr>
            <a:r>
              <a:rPr kumimoji="1" lang="zh-CN" altLang="en-US" sz="2000" dirty="0">
                <a:latin typeface="+mn-ea"/>
                <a:sym typeface="+mn-ea"/>
              </a:rPr>
              <a:t>书面申请必须按照法律规定和专利局要求的格式书写：</a:t>
            </a:r>
            <a:r>
              <a:rPr lang="zh-CN" altLang="en-US" sz="2000" dirty="0">
                <a:latin typeface="+mn-ea"/>
                <a:sym typeface="+mn-ea"/>
              </a:rPr>
              <a:t>使用中文；</a:t>
            </a:r>
            <a:r>
              <a:rPr kumimoji="1" lang="zh-CN" altLang="en-US" sz="2000" dirty="0">
                <a:latin typeface="+mn-ea"/>
                <a:sym typeface="+mn-ea"/>
              </a:rPr>
              <a:t>国家统一规定使用科技术语的，应当使用规范词；外国人名、地名和科技术语没有统一中文译文的，应当注明原文</a:t>
            </a:r>
            <a:endParaRPr lang="zh-CN" altLang="en-US" sz="2000" dirty="0">
              <a:latin typeface="+mn-ea"/>
              <a:sym typeface="+mn-ea"/>
            </a:endParaRPr>
          </a:p>
          <a:p>
            <a:pPr marL="590550" fontAlgn="auto">
              <a:lnSpc>
                <a:spcPct val="150000"/>
              </a:lnSpc>
              <a:spcBef>
                <a:spcPts val="0"/>
              </a:spcBef>
              <a:buFont typeface="Wingdings" panose="05000000000000000000" charset="0"/>
              <a:buChar char="p"/>
            </a:pPr>
            <a:r>
              <a:rPr kumimoji="1" lang="zh-CN" altLang="en-US" sz="2000" dirty="0">
                <a:latin typeface="+mn-ea"/>
              </a:rPr>
              <a:t>专利申请书面原则的必要性：</a:t>
            </a:r>
            <a:endParaRPr kumimoji="1" lang="zh-CN" altLang="en-US" sz="2000" dirty="0">
              <a:latin typeface="+mn-ea"/>
            </a:endParaRPr>
          </a:p>
          <a:p>
            <a:pPr marL="1064895" indent="-342900" fontAlgn="auto">
              <a:lnSpc>
                <a:spcPct val="150000"/>
              </a:lnSpc>
              <a:spcBef>
                <a:spcPts val="0"/>
              </a:spcBef>
              <a:buFont typeface="Arial" panose="020B0604020202020204" pitchFamily="34" charset="0"/>
              <a:buChar char="•"/>
            </a:pPr>
            <a:r>
              <a:rPr kumimoji="1" lang="zh-CN" altLang="en-US" sz="2000" dirty="0">
                <a:latin typeface="+mn-ea"/>
                <a:sym typeface="+mn-ea"/>
              </a:rPr>
              <a:t>书面公开基本技术信息</a:t>
            </a:r>
            <a:endParaRPr kumimoji="1" lang="zh-CN" altLang="en-US" sz="2000" dirty="0">
              <a:latin typeface="+mn-ea"/>
              <a:sym typeface="+mn-ea"/>
            </a:endParaRPr>
          </a:p>
          <a:p>
            <a:pPr marL="1064895" indent="-342900" fontAlgn="auto">
              <a:lnSpc>
                <a:spcPct val="150000"/>
              </a:lnSpc>
              <a:spcBef>
                <a:spcPts val="0"/>
              </a:spcBef>
              <a:buFont typeface="Arial" panose="020B0604020202020204" pitchFamily="34" charset="0"/>
              <a:buChar char="•"/>
            </a:pPr>
            <a:r>
              <a:rPr kumimoji="1" lang="zh-CN" altLang="en-US" sz="2000" dirty="0">
                <a:latin typeface="+mn-ea"/>
                <a:sym typeface="+mn-ea"/>
              </a:rPr>
              <a:t>专利权权属争议时的必要证据</a:t>
            </a:r>
            <a:endParaRPr kumimoji="1" lang="zh-CN" altLang="en-US" sz="2000" dirty="0">
              <a:latin typeface="+mn-ea"/>
              <a:sym typeface="+mn-ea"/>
            </a:endParaRPr>
          </a:p>
          <a:p>
            <a:pPr marL="1064895" indent="-342900" fontAlgn="auto">
              <a:lnSpc>
                <a:spcPct val="150000"/>
              </a:lnSpc>
              <a:spcBef>
                <a:spcPts val="0"/>
              </a:spcBef>
              <a:buFont typeface="Arial" panose="020B0604020202020204" pitchFamily="34" charset="0"/>
              <a:buChar char="•"/>
            </a:pPr>
            <a:r>
              <a:rPr kumimoji="1" lang="zh-CN" altLang="en-US" sz="2000" dirty="0">
                <a:latin typeface="+mn-ea"/>
                <a:sym typeface="+mn-ea"/>
              </a:rPr>
              <a:t>专利文献检索的主要来源</a:t>
            </a:r>
            <a:endParaRPr kumimoji="1" lang="zh-CN" altLang="en-US" sz="2000" dirty="0">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870" y="922020"/>
            <a:ext cx="8642985" cy="5797550"/>
          </a:xfrm>
        </p:spPr>
        <p:txBody>
          <a:bodyPr>
            <a:normAutofit fontScale="90000"/>
          </a:bodyPr>
          <a:lstStyle/>
          <a:p>
            <a:pPr indent="0" fontAlgn="auto">
              <a:lnSpc>
                <a:spcPct val="150000"/>
              </a:lnSpc>
              <a:buNone/>
            </a:pPr>
            <a:r>
              <a:rPr lang="zh-CN" altLang="en-US" sz="2700" dirty="0">
                <a:latin typeface="+mn-ea"/>
                <a:sym typeface="+mn-ea"/>
              </a:rPr>
              <a:t>（六）申请的提出、撤回与修改</a:t>
            </a:r>
            <a:endParaRPr lang="zh-CN" altLang="en-US" sz="2700" dirty="0">
              <a:latin typeface="+mn-ea"/>
            </a:endParaRPr>
          </a:p>
          <a:p>
            <a:pPr marL="571500" indent="-342900" fontAlgn="auto">
              <a:lnSpc>
                <a:spcPct val="150000"/>
              </a:lnSpc>
              <a:spcBef>
                <a:spcPts val="0"/>
              </a:spcBef>
              <a:buFont typeface="Wingdings" panose="05000000000000000000" charset="0"/>
              <a:buChar char="Ø"/>
            </a:pPr>
            <a:r>
              <a:rPr lang="zh-CN" altLang="en-US" sz="2200" dirty="0">
                <a:latin typeface="Times New Roman" panose="02020603050405020304" charset="0"/>
                <a:cs typeface="Times New Roman" panose="02020603050405020304" charset="0"/>
                <a:sym typeface="+mn-ea"/>
              </a:rPr>
              <a:t>1、申请提出：专利申请人就发明创造向国家知识产权局递交专利申请，由国家专利局进行审查，包括文件是否齐备、符合基本形式要件，合格后给予申请号，确定申请日</a:t>
            </a:r>
            <a:endParaRPr lang="zh-CN" altLang="en-US" sz="2200" dirty="0">
              <a:latin typeface="Times New Roman" panose="02020603050405020304" charset="0"/>
              <a:cs typeface="Times New Roman" panose="02020603050405020304" charset="0"/>
              <a:sym typeface="+mn-ea"/>
            </a:endParaRPr>
          </a:p>
          <a:p>
            <a:pPr marL="571500" indent="-342900" fontAlgn="auto">
              <a:lnSpc>
                <a:spcPct val="150000"/>
              </a:lnSpc>
              <a:spcBef>
                <a:spcPts val="0"/>
              </a:spcBef>
              <a:buFont typeface="Wingdings" panose="05000000000000000000" charset="0"/>
              <a:buChar char="Ø"/>
            </a:pPr>
            <a:r>
              <a:rPr lang="en-US" altLang="zh-CN" sz="2200" dirty="0">
                <a:latin typeface="Times New Roman" panose="02020603050405020304" charset="0"/>
                <a:cs typeface="Times New Roman" panose="02020603050405020304" charset="0"/>
                <a:sym typeface="+mn-ea"/>
              </a:rPr>
              <a:t>2</a:t>
            </a:r>
            <a:r>
              <a:rPr lang="zh-CN" altLang="en-US"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分案申请</a:t>
            </a:r>
            <a:r>
              <a:rPr lang="zh-CN" sz="2200" dirty="0">
                <a:latin typeface="Times New Roman" panose="02020603050405020304" charset="0"/>
                <a:cs typeface="Times New Roman" panose="02020603050405020304" charset="0"/>
                <a:sym typeface="+mn-ea"/>
              </a:rPr>
              <a:t>：由于不符合单一性原则，</a:t>
            </a:r>
            <a:r>
              <a:rPr sz="2200" dirty="0">
                <a:latin typeface="Times New Roman" panose="02020603050405020304" charset="0"/>
                <a:cs typeface="Times New Roman" panose="02020603050405020304" charset="0"/>
                <a:sym typeface="+mn-ea"/>
              </a:rPr>
              <a:t>申请人</a:t>
            </a:r>
            <a:r>
              <a:rPr lang="zh-CN" sz="2200" dirty="0">
                <a:latin typeface="Times New Roman" panose="02020603050405020304" charset="0"/>
                <a:cs typeface="Times New Roman" panose="02020603050405020304" charset="0"/>
                <a:sym typeface="+mn-ea"/>
              </a:rPr>
              <a:t>可以</a:t>
            </a:r>
            <a:r>
              <a:rPr sz="2200" dirty="0">
                <a:latin typeface="Times New Roman" panose="02020603050405020304" charset="0"/>
                <a:cs typeface="Times New Roman" panose="02020603050405020304" charset="0"/>
                <a:sym typeface="+mn-ea"/>
              </a:rPr>
              <a:t>将包含两个或两个以上的发明创造的专利申请中的某一部分或某几部分分割</a:t>
            </a:r>
            <a:r>
              <a:rPr lang="zh-CN" sz="2200" dirty="0">
                <a:latin typeface="Times New Roman" panose="02020603050405020304" charset="0"/>
                <a:cs typeface="Times New Roman" panose="02020603050405020304" charset="0"/>
                <a:sym typeface="+mn-ea"/>
              </a:rPr>
              <a:t>，以原申请（第一次提出的申请）为基础提出</a:t>
            </a:r>
            <a:r>
              <a:rPr sz="2200" dirty="0">
                <a:latin typeface="Times New Roman" panose="02020603050405020304" charset="0"/>
                <a:cs typeface="Times New Roman" panose="02020603050405020304" charset="0"/>
                <a:sym typeface="+mn-ea"/>
              </a:rPr>
              <a:t>另外提出一项或多项专利申请</a:t>
            </a:r>
            <a:endParaRPr lang="zh-CN"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申请人</a:t>
            </a:r>
            <a:r>
              <a:rPr lang="zh-CN" sz="2200" dirty="0">
                <a:latin typeface="Times New Roman" panose="02020603050405020304" charset="0"/>
                <a:cs typeface="Times New Roman" panose="02020603050405020304" charset="0"/>
                <a:sym typeface="+mn-ea"/>
              </a:rPr>
              <a:t>可以</a:t>
            </a:r>
            <a:r>
              <a:rPr sz="2200" dirty="0">
                <a:latin typeface="Times New Roman" panose="02020603050405020304" charset="0"/>
                <a:cs typeface="Times New Roman" panose="02020603050405020304" charset="0"/>
                <a:sym typeface="+mn-ea"/>
              </a:rPr>
              <a:t>主动要求分案，也可以是</a:t>
            </a:r>
            <a:r>
              <a:rPr lang="zh-CN" sz="2200" dirty="0">
                <a:latin typeface="Times New Roman" panose="02020603050405020304" charset="0"/>
                <a:cs typeface="Times New Roman" panose="02020603050405020304" charset="0"/>
                <a:sym typeface="+mn-ea"/>
              </a:rPr>
              <a:t>按照</a:t>
            </a:r>
            <a:r>
              <a:rPr sz="2200" dirty="0">
                <a:latin typeface="Times New Roman" panose="02020603050405020304" charset="0"/>
                <a:cs typeface="Times New Roman" panose="02020603050405020304" charset="0"/>
                <a:sym typeface="+mn-ea"/>
              </a:rPr>
              <a:t>审查员要求而分案</a:t>
            </a:r>
            <a:endParaRPr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应当在其说明书的起始部分即发明所属技术领域之前</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说明本申请是哪一件申请的分案申请，并写明原申请的申请日、申请号和名称</a:t>
            </a:r>
            <a:endParaRPr lang="zh-CN"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分案申请的内容不得超出原申请记载的范围</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分案以后的原申请与分案申请的权利要求书应当分别要求保护不同的发明</a:t>
            </a:r>
            <a:endParaRPr sz="2200" dirty="0">
              <a:latin typeface="Times New Roman" panose="02020603050405020304" charset="0"/>
              <a:cs typeface="Times New Roman" panose="02020603050405020304"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p:cNvSpPr>
          <p:nvPr>
            <p:ph type="title" idx="4294967295"/>
          </p:nvPr>
        </p:nvSpPr>
        <p:spPr>
          <a:xfrm>
            <a:off x="713105" y="990600"/>
            <a:ext cx="8244840" cy="659130"/>
          </a:xfrm>
        </p:spPr>
        <p:txBody>
          <a:bodyPr vert="horz" wrap="square" lIns="91440" tIns="45720" rIns="91440" bIns="45720" anchor="ctr">
            <a:normAutofit/>
          </a:bodyPr>
          <a:lstStyle/>
          <a:p>
            <a:pPr eaLnBrk="1" hangingPunct="1"/>
            <a:r>
              <a:rPr lang="zh-CN" altLang="en-US" sz="2400" dirty="0">
                <a:latin typeface="楷体" panose="02010609060101010101" pitchFamily="49" charset="-122"/>
                <a:ea typeface="楷体" panose="02010609060101010101" pitchFamily="49" charset="-122"/>
                <a:cs typeface="楷体" panose="02010609060101010101" pitchFamily="49" charset="-122"/>
              </a:rPr>
              <a:t>特别事项：微生物菌种</a:t>
            </a:r>
            <a:r>
              <a:rPr lang="en-US" altLang="zh-CN" sz="2400" dirty="0">
                <a:latin typeface="楷体" panose="02010609060101010101" pitchFamily="49" charset="-122"/>
                <a:ea typeface="楷体" panose="02010609060101010101" pitchFamily="49" charset="-122"/>
                <a:cs typeface="楷体" panose="02010609060101010101" pitchFamily="49" charset="-122"/>
              </a:rPr>
              <a:t>/</a:t>
            </a:r>
            <a:r>
              <a:rPr lang="zh-CN" altLang="en-US" sz="2400" dirty="0">
                <a:latin typeface="楷体" panose="02010609060101010101" pitchFamily="49" charset="-122"/>
                <a:ea typeface="楷体" panose="02010609060101010101" pitchFamily="49" charset="-122"/>
                <a:cs typeface="楷体" panose="02010609060101010101" pitchFamily="49" charset="-122"/>
              </a:rPr>
              <a:t>生物材料保藏</a:t>
            </a:r>
            <a:r>
              <a:rPr lang="en-US" altLang="zh-CN" sz="2400" dirty="0">
                <a:latin typeface="楷体" panose="02010609060101010101" pitchFamily="49" charset="-122"/>
                <a:ea typeface="楷体" panose="02010609060101010101" pitchFamily="49" charset="-122"/>
                <a:cs typeface="楷体" panose="02010609060101010101" pitchFamily="49" charset="-122"/>
              </a:rPr>
              <a:t>(deposit)</a:t>
            </a:r>
            <a:endParaRPr lang="en-US" altLang="zh-CN" sz="2400" dirty="0">
              <a:latin typeface="楷体" panose="02010609060101010101" pitchFamily="49" charset="-122"/>
              <a:ea typeface="楷体" panose="02010609060101010101" pitchFamily="49" charset="-122"/>
              <a:cs typeface="楷体" panose="02010609060101010101" pitchFamily="49" charset="-122"/>
            </a:endParaRPr>
          </a:p>
        </p:txBody>
      </p:sp>
      <p:sp>
        <p:nvSpPr>
          <p:cNvPr id="47108" name="矩形 5"/>
          <p:cNvSpPr/>
          <p:nvPr/>
        </p:nvSpPr>
        <p:spPr>
          <a:xfrm>
            <a:off x="713105" y="1557020"/>
            <a:ext cx="7717155" cy="42462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lvl="0">
              <a:lnSpc>
                <a:spcPct val="150000"/>
              </a:lnSpc>
              <a:spcBef>
                <a:spcPts val="0"/>
              </a:spcBef>
              <a:spcAft>
                <a:spcPts val="0"/>
              </a:spcAft>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rPr>
              <a:t>1</a:t>
            </a:r>
            <a:r>
              <a:rPr lang="zh-CN" altLang="en-US" sz="2000" dirty="0">
                <a:latin typeface="楷体" panose="02010609060101010101" pitchFamily="49" charset="-122"/>
                <a:ea typeface="楷体" panose="02010609060101010101" pitchFamily="49" charset="-122"/>
                <a:cs typeface="楷体" panose="02010609060101010101" pitchFamily="49" charset="-122"/>
              </a:rPr>
              <a:t>、涉及生物材料的发明, 一般需在申请前保藏</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lvl="0">
              <a:lnSpc>
                <a:spcPct val="150000"/>
              </a:lnSpc>
              <a:spcBef>
                <a:spcPts val="0"/>
              </a:spcBef>
              <a:spcAft>
                <a:spcPts val="0"/>
              </a:spcAft>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rPr>
              <a:t>2</a:t>
            </a:r>
            <a:r>
              <a:rPr lang="zh-CN" altLang="en-US" sz="2000" dirty="0">
                <a:latin typeface="楷体" panose="02010609060101010101" pitchFamily="49" charset="-122"/>
                <a:ea typeface="楷体" panose="02010609060101010101" pitchFamily="49" charset="-122"/>
                <a:cs typeface="楷体" panose="02010609060101010101" pitchFamily="49" charset="-122"/>
              </a:rPr>
              <a:t>、帮助“充分公开”：细胞结构的生物材料难以从头合成或容易得到</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lvl="0">
              <a:lnSpc>
                <a:spcPct val="150000"/>
              </a:lnSpc>
              <a:spcBef>
                <a:spcPts val="0"/>
              </a:spcBef>
              <a:spcAft>
                <a:spcPts val="0"/>
              </a:spcAft>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rPr>
              <a:t>3</a:t>
            </a:r>
            <a:r>
              <a:rPr lang="zh-CN" altLang="en-US" sz="2000" dirty="0">
                <a:latin typeface="楷体" panose="02010609060101010101" pitchFamily="49" charset="-122"/>
                <a:ea typeface="楷体" panose="02010609060101010101" pitchFamily="49" charset="-122"/>
                <a:cs typeface="楷体" panose="02010609060101010101" pitchFamily="49" charset="-122"/>
              </a:rPr>
              <a:t>、国际保藏单位</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marL="702310" lvl="0">
              <a:lnSpc>
                <a:spcPct val="150000"/>
              </a:lnSpc>
              <a:spcBef>
                <a:spcPts val="0"/>
              </a:spcBef>
              <a:spcAft>
                <a:spcPts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rPr>
              <a:t>中国微生物菌种保藏管理委员会普通微生物中心(CGMCC-中科院微生物所)</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marL="702310" lvl="0">
              <a:lnSpc>
                <a:spcPct val="150000"/>
              </a:lnSpc>
              <a:spcBef>
                <a:spcPts val="0"/>
              </a:spcBef>
              <a:spcAft>
                <a:spcPts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cs typeface="楷体" panose="02010609060101010101" pitchFamily="49" charset="-122"/>
              </a:rPr>
              <a:t>中国典型培养物保藏中心(CCTCC-武汉大学)</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lvl="0">
              <a:lnSpc>
                <a:spcPct val="150000"/>
              </a:lnSpc>
              <a:spcBef>
                <a:spcPts val="0"/>
              </a:spcBef>
              <a:spcAft>
                <a:spcPts val="0"/>
              </a:spcAft>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rPr>
              <a:t>4</a:t>
            </a:r>
            <a:r>
              <a:rPr lang="zh-CN" altLang="en-US" sz="2000" dirty="0">
                <a:latin typeface="楷体" panose="02010609060101010101" pitchFamily="49" charset="-122"/>
                <a:ea typeface="楷体" panose="02010609060101010101" pitchFamily="49" charset="-122"/>
                <a:cs typeface="楷体" panose="02010609060101010101" pitchFamily="49" charset="-122"/>
              </a:rPr>
              <a:t>、保藏证明可在PCT成员国通用</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a:p>
            <a:pPr lvl="0">
              <a:lnSpc>
                <a:spcPct val="150000"/>
              </a:lnSpc>
              <a:spcBef>
                <a:spcPts val="0"/>
              </a:spcBef>
              <a:spcAft>
                <a:spcPts val="0"/>
              </a:spcAft>
              <a:buFont typeface="Wingdings" panose="05000000000000000000" charset="0"/>
              <a:buChar char="Ø"/>
            </a:pPr>
            <a:r>
              <a:rPr lang="en-US" altLang="zh-CN" sz="2000" dirty="0">
                <a:latin typeface="楷体" panose="02010609060101010101" pitchFamily="49" charset="-122"/>
                <a:ea typeface="楷体" panose="02010609060101010101" pitchFamily="49" charset="-122"/>
                <a:cs typeface="楷体" panose="02010609060101010101" pitchFamily="49" charset="-122"/>
              </a:rPr>
              <a:t>5</a:t>
            </a:r>
            <a:r>
              <a:rPr lang="zh-CN" altLang="en-US" sz="2000" dirty="0">
                <a:latin typeface="楷体" panose="02010609060101010101" pitchFamily="49" charset="-122"/>
                <a:ea typeface="楷体" panose="02010609060101010101" pitchFamily="49" charset="-122"/>
                <a:cs typeface="楷体" panose="02010609060101010101" pitchFamily="49" charset="-122"/>
              </a:rPr>
              <a:t>、生物技术发明数量的指标之一</a:t>
            </a:r>
            <a:endParaRPr lang="zh-CN" altLang="en-US" sz="2000" dirty="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870" y="922020"/>
            <a:ext cx="8642985" cy="5748020"/>
          </a:xfrm>
        </p:spPr>
        <p:txBody>
          <a:bodyPr>
            <a:normAutofit fontScale="90000" lnSpcReduction="20000"/>
          </a:bodyPr>
          <a:lstStyle/>
          <a:p>
            <a:pPr indent="0" fontAlgn="auto">
              <a:lnSpc>
                <a:spcPct val="150000"/>
              </a:lnSpc>
              <a:buNone/>
            </a:pPr>
            <a:r>
              <a:rPr lang="zh-CN" altLang="en-US" sz="2700" dirty="0">
                <a:latin typeface="+mn-ea"/>
                <a:sym typeface="+mn-ea"/>
              </a:rPr>
              <a:t>（六）申请的提出、撤回与修改</a:t>
            </a:r>
            <a:endParaRPr lang="zh-CN" altLang="en-US" sz="2700" dirty="0">
              <a:latin typeface="+mn-ea"/>
            </a:endParaRPr>
          </a:p>
          <a:p>
            <a:pPr marL="571500" indent="-342900" fontAlgn="auto">
              <a:lnSpc>
                <a:spcPct val="150000"/>
              </a:lnSpc>
              <a:spcBef>
                <a:spcPts val="0"/>
              </a:spcBef>
              <a:buFont typeface="Wingdings" panose="05000000000000000000" charset="0"/>
              <a:buChar char="Ø"/>
            </a:pPr>
            <a:r>
              <a:rPr lang="en-US" altLang="zh-CN" sz="2200" dirty="0">
                <a:latin typeface="Times New Roman" panose="02020603050405020304" charset="0"/>
                <a:cs typeface="Times New Roman" panose="02020603050405020304" charset="0"/>
                <a:sym typeface="+mn-ea"/>
              </a:rPr>
              <a:t>3</a:t>
            </a:r>
            <a:r>
              <a:rPr lang="zh-CN" altLang="en-US" sz="2200" dirty="0">
                <a:latin typeface="Times New Roman" panose="02020603050405020304" charset="0"/>
                <a:cs typeface="Times New Roman" panose="02020603050405020304" charset="0"/>
                <a:sym typeface="+mn-ea"/>
              </a:rPr>
              <a:t>、申请人可以在被授予专利权之前随时撤回其专利申请</a:t>
            </a:r>
            <a:r>
              <a:rPr lang="en-US" altLang="zh-CN" sz="2200" dirty="0">
                <a:latin typeface="Times New Roman" panose="02020603050405020304" charset="0"/>
                <a:cs typeface="Times New Roman" panose="02020603050405020304" charset="0"/>
                <a:sym typeface="+mn-ea"/>
              </a:rPr>
              <a:t>(A32</a:t>
            </a:r>
            <a:r>
              <a:rPr lang="zh-CN" altLang="en-US" sz="2200" dirty="0">
                <a:latin typeface="Times New Roman" panose="02020603050405020304" charset="0"/>
                <a:cs typeface="Times New Roman" panose="02020603050405020304" charset="0"/>
                <a:sym typeface="+mn-ea"/>
              </a:rPr>
              <a:t>）</a:t>
            </a:r>
            <a:endParaRPr lang="zh-CN" altLang="en-US" sz="2200" dirty="0">
              <a:latin typeface="Times New Roman" panose="02020603050405020304" charset="0"/>
              <a:cs typeface="Times New Roman" panose="02020603050405020304" charset="0"/>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只有对专利申请权无争议</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专利局才会批准、公告其撤回请求</a:t>
            </a:r>
            <a:endParaRPr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申请专利后随即向第三方出让专利权实施许可证</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且该许可证的出让已公告</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那么撤回申请的请求应当附具该被许可人书面同意证明</a:t>
            </a:r>
            <a:endParaRPr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书面形式要求</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应当向专利局提出书面声明</a:t>
            </a:r>
            <a:r>
              <a:rPr lang="zh-CN" sz="2200" dirty="0">
                <a:latin typeface="Times New Roman" panose="02020603050405020304" charset="0"/>
                <a:cs typeface="Times New Roman" panose="02020603050405020304" charset="0"/>
                <a:sym typeface="+mn-ea"/>
              </a:rPr>
              <a:t>，</a:t>
            </a:r>
            <a:r>
              <a:rPr sz="2200" dirty="0">
                <a:latin typeface="Times New Roman" panose="02020603050405020304" charset="0"/>
                <a:cs typeface="Times New Roman" panose="02020603050405020304" charset="0"/>
                <a:sym typeface="+mn-ea"/>
              </a:rPr>
              <a:t>写明发明创造的名称、申请号和申请日</a:t>
            </a:r>
            <a:endParaRPr sz="2200" dirty="0">
              <a:latin typeface="Times New Roman" panose="02020603050405020304" charset="0"/>
              <a:cs typeface="Times New Roman" panose="02020603050405020304" charset="0"/>
              <a:sym typeface="+mn-ea"/>
            </a:endParaRPr>
          </a:p>
          <a:p>
            <a:pPr marL="571500" indent="-342900" algn="l" fontAlgn="auto">
              <a:lnSpc>
                <a:spcPct val="150000"/>
              </a:lnSpc>
              <a:spcBef>
                <a:spcPts val="0"/>
              </a:spcBef>
              <a:buClrTx/>
              <a:buSzTx/>
              <a:buFont typeface="Wingdings" panose="05000000000000000000" charset="0"/>
              <a:buChar char="Ø"/>
            </a:pPr>
            <a:r>
              <a:rPr lang="en-US" altLang="zh-CN" sz="2200" dirty="0">
                <a:latin typeface="Times New Roman" panose="02020603050405020304" charset="0"/>
                <a:cs typeface="Times New Roman" panose="02020603050405020304" charset="0"/>
                <a:sym typeface="+mn-ea"/>
              </a:rPr>
              <a:t>撤回的效果：</a:t>
            </a:r>
            <a:endParaRPr lang="en-US" altLang="zh-CN"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撤回请求在专利申请公布前提出的，对在后申请的新颖性不会造成影响</a:t>
            </a:r>
            <a:endParaRPr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撤回请求在专利申请公布后提出的，就会破坏在后申请的新颖性</a:t>
            </a:r>
            <a:endParaRPr sz="22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sz="2200" dirty="0">
                <a:latin typeface="Times New Roman" panose="02020603050405020304" charset="0"/>
                <a:cs typeface="Times New Roman" panose="02020603050405020304" charset="0"/>
                <a:sym typeface="+mn-ea"/>
              </a:rPr>
              <a:t>撤回专利申请的声明在国务院专利行政部门作好公布专利申请文件的印刷准备工作后提出的，申请文件仍予公布；但是，撤回专利申请的声明应当在以后出版的专利公报上予以公告</a:t>
            </a:r>
            <a:r>
              <a:rPr lang="zh-CN" sz="2200" dirty="0">
                <a:latin typeface="Times New Roman" panose="02020603050405020304" charset="0"/>
                <a:cs typeface="Times New Roman" panose="02020603050405020304" charset="0"/>
                <a:sym typeface="+mn-ea"/>
              </a:rPr>
              <a:t>（</a:t>
            </a:r>
            <a:r>
              <a:rPr lang="en-US" altLang="zh-CN" sz="2200" dirty="0">
                <a:latin typeface="Times New Roman" panose="02020603050405020304" charset="0"/>
                <a:cs typeface="Times New Roman" panose="02020603050405020304" charset="0"/>
                <a:sym typeface="+mn-ea"/>
              </a:rPr>
              <a:t>R36</a:t>
            </a:r>
            <a:r>
              <a:rPr lang="zh-CN" altLang="en-US" sz="2200" dirty="0">
                <a:latin typeface="Times New Roman" panose="02020603050405020304" charset="0"/>
                <a:cs typeface="Times New Roman" panose="02020603050405020304" charset="0"/>
                <a:sym typeface="+mn-ea"/>
              </a:rPr>
              <a:t>）</a:t>
            </a:r>
            <a:endParaRPr lang="zh-CN" altLang="en-US" sz="2200" dirty="0">
              <a:latin typeface="Times New Roman" panose="02020603050405020304" charset="0"/>
              <a:cs typeface="Times New Roman" panose="0202060305040502030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9575" y="982345"/>
            <a:ext cx="8164830" cy="4760595"/>
          </a:xfrm>
        </p:spPr>
        <p:txBody>
          <a:bodyPr/>
          <a:lstStyle/>
          <a:p>
            <a:pPr marL="342900" indent="-342900" fontAlgn="auto">
              <a:lnSpc>
                <a:spcPct val="150000"/>
              </a:lnSpc>
              <a:buFont typeface="Wingdings" panose="05000000000000000000" charset="0"/>
              <a:buChar char="Ø"/>
            </a:pPr>
            <a:r>
              <a:rPr kumimoji="1" lang="zh-CN" altLang="en-US" sz="2400" dirty="0"/>
              <a:t>视为撤回</a:t>
            </a:r>
            <a:br>
              <a:rPr kumimoji="1" lang="zh-CN" altLang="en-US" sz="2400" dirty="0"/>
            </a:br>
            <a:r>
              <a:rPr kumimoji="1" lang="zh-CN" altLang="en-US" sz="2000" dirty="0">
                <a:latin typeface="Times New Roman" panose="02020603050405020304" charset="0"/>
                <a:cs typeface="Times New Roman" panose="02020603050405020304" charset="0"/>
              </a:rPr>
              <a:t>发明专利申请自申请日起三年内，国务院专利行政部门可以根据申请人随时提出的请求，对其申请进行实质审查；申请人无正当理由逾期不请求实质审查的（</a:t>
            </a:r>
            <a:r>
              <a:rPr kumimoji="1" lang="en-US" altLang="zh-CN" sz="2000" dirty="0">
                <a:latin typeface="Times New Roman" panose="02020603050405020304" charset="0"/>
                <a:cs typeface="Times New Roman" panose="02020603050405020304" charset="0"/>
              </a:rPr>
              <a:t>A35</a:t>
            </a:r>
            <a:r>
              <a:rPr kumimoji="1" lang="zh-CN" altLang="en-US" sz="2000" dirty="0">
                <a:latin typeface="Times New Roman" panose="02020603050405020304" charset="0"/>
                <a:cs typeface="Times New Roman" panose="02020603050405020304" charset="0"/>
              </a:rPr>
              <a:t>）</a:t>
            </a:r>
            <a:br>
              <a:rPr kumimoji="1" lang="zh-CN" altLang="en-US" sz="2000" dirty="0">
                <a:latin typeface="Times New Roman" panose="02020603050405020304" charset="0"/>
                <a:cs typeface="Times New Roman" panose="02020603050405020304" charset="0"/>
              </a:rPr>
            </a:br>
            <a:r>
              <a:rPr kumimoji="1" lang="zh-CN" altLang="en-US" sz="2000" dirty="0">
                <a:latin typeface="Times New Roman" panose="02020603050405020304" charset="0"/>
                <a:cs typeface="Times New Roman" panose="02020603050405020304" charset="0"/>
              </a:rPr>
              <a:t>发明专利已经在外国提出过申请的，国务院专利行政部门可以要求申请人在指定期限内提交该国为审查其申请进行检索的资料或者审查结果的资料，无正当理由逾期不提交的（</a:t>
            </a:r>
            <a:r>
              <a:rPr kumimoji="1" lang="en-US" altLang="zh-CN" sz="2000" dirty="0">
                <a:latin typeface="Times New Roman" panose="02020603050405020304" charset="0"/>
                <a:cs typeface="Times New Roman" panose="02020603050405020304" charset="0"/>
              </a:rPr>
              <a:t>A36</a:t>
            </a:r>
            <a:r>
              <a:rPr kumimoji="1" lang="zh-CN" altLang="en-US" sz="2000" dirty="0">
                <a:latin typeface="Times New Roman" panose="02020603050405020304" charset="0"/>
                <a:cs typeface="Times New Roman" panose="02020603050405020304" charset="0"/>
              </a:rPr>
              <a:t>）</a:t>
            </a:r>
            <a:br>
              <a:rPr kumimoji="1" lang="zh-CN" altLang="en-US" sz="2000" dirty="0">
                <a:latin typeface="Times New Roman" panose="02020603050405020304" charset="0"/>
                <a:cs typeface="Times New Roman" panose="02020603050405020304" charset="0"/>
              </a:rPr>
            </a:br>
            <a:r>
              <a:rPr kumimoji="1" lang="zh-CN" altLang="en-US" sz="2000" dirty="0">
                <a:latin typeface="Times New Roman" panose="02020603050405020304" charset="0"/>
                <a:cs typeface="Times New Roman" panose="02020603050405020304" charset="0"/>
              </a:rPr>
              <a:t>国务院专利行政部门对发明专利申请进行实质审查后，认为不符合本法规定的，应当通知申请人，要求其在指定的期限内陈述意见，或者对其申请进行修改；无正当理由逾期不答复的（</a:t>
            </a:r>
            <a:r>
              <a:rPr kumimoji="1" lang="en-US" altLang="zh-CN" sz="2000" dirty="0">
                <a:latin typeface="Times New Roman" panose="02020603050405020304" charset="0"/>
                <a:cs typeface="Times New Roman" panose="02020603050405020304" charset="0"/>
              </a:rPr>
              <a:t>A37</a:t>
            </a:r>
            <a:r>
              <a:rPr kumimoji="1" lang="zh-CN" altLang="en-US" sz="2000" dirty="0">
                <a:latin typeface="Times New Roman" panose="02020603050405020304" charset="0"/>
                <a:cs typeface="Times New Roman" panose="02020603050405020304" charset="0"/>
              </a:rPr>
              <a:t>）</a:t>
            </a:r>
            <a:endParaRPr kumimoji="1" lang="zh-CN" altLang="en-US" sz="2000" dirty="0">
              <a:latin typeface="Times New Roman" panose="02020603050405020304" charset="0"/>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9870" y="922020"/>
            <a:ext cx="8642985" cy="5289550"/>
          </a:xfrm>
        </p:spPr>
        <p:txBody>
          <a:bodyPr>
            <a:normAutofit/>
          </a:bodyPr>
          <a:lstStyle/>
          <a:p>
            <a:pPr indent="0" fontAlgn="auto">
              <a:lnSpc>
                <a:spcPct val="150000"/>
              </a:lnSpc>
              <a:buNone/>
            </a:pPr>
            <a:r>
              <a:rPr lang="zh-CN" altLang="en-US" sz="2700" dirty="0">
                <a:latin typeface="+mn-ea"/>
                <a:sym typeface="+mn-ea"/>
              </a:rPr>
              <a:t>（六）申请的提出、撤回与修改</a:t>
            </a:r>
            <a:endParaRPr lang="zh-CN" altLang="en-US" sz="2700" dirty="0">
              <a:latin typeface="+mn-ea"/>
            </a:endParaRPr>
          </a:p>
          <a:p>
            <a:pPr marL="571500" indent="-342900" fontAlgn="auto">
              <a:lnSpc>
                <a:spcPct val="150000"/>
              </a:lnSpc>
              <a:spcBef>
                <a:spcPts val="0"/>
              </a:spcBef>
              <a:buFont typeface="Wingdings" panose="05000000000000000000" charset="0"/>
              <a:buChar char="Ø"/>
            </a:pPr>
            <a:r>
              <a:rPr lang="en-US" sz="2000" dirty="0">
                <a:latin typeface="Times New Roman" panose="02020603050405020304" charset="0"/>
                <a:cs typeface="Times New Roman" panose="02020603050405020304" charset="0"/>
                <a:sym typeface="+mn-ea"/>
              </a:rPr>
              <a:t>4</a:t>
            </a:r>
            <a:r>
              <a:rPr lang="zh-CN" altLang="en-US" sz="2000" dirty="0">
                <a:latin typeface="Times New Roman" panose="02020603050405020304" charset="0"/>
                <a:cs typeface="Times New Roman" panose="02020603050405020304" charset="0"/>
                <a:sym typeface="+mn-ea"/>
              </a:rPr>
              <a:t>、申请人可以对其专利申请文件进行修改（</a:t>
            </a:r>
            <a:r>
              <a:rPr lang="en-US" altLang="zh-CN" sz="2000" dirty="0">
                <a:latin typeface="Times New Roman" panose="02020603050405020304" charset="0"/>
                <a:cs typeface="Times New Roman" panose="02020603050405020304" charset="0"/>
                <a:sym typeface="+mn-ea"/>
              </a:rPr>
              <a:t>A33</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在提出实质审查请求时以及收到发明专利申请进入实质审查阶段通知书之日起</a:t>
            </a:r>
            <a:r>
              <a:rPr lang="en-US" altLang="zh-CN" sz="2000" dirty="0">
                <a:latin typeface="Times New Roman" panose="02020603050405020304" charset="0"/>
                <a:cs typeface="Times New Roman" panose="02020603050405020304" charset="0"/>
                <a:sym typeface="+mn-ea"/>
              </a:rPr>
              <a:t>3</a:t>
            </a:r>
            <a:r>
              <a:rPr lang="zh-CN" altLang="en-US" sz="2000" dirty="0">
                <a:latin typeface="Times New Roman" panose="02020603050405020304" charset="0"/>
                <a:cs typeface="Times New Roman" panose="02020603050405020304" charset="0"/>
                <a:sym typeface="+mn-ea"/>
              </a:rPr>
              <a:t>个月内，自实用新型或外观设计申请日起</a:t>
            </a:r>
            <a:r>
              <a:rPr lang="en-US" altLang="zh-CN" sz="2000" dirty="0">
                <a:latin typeface="Times New Roman" panose="02020603050405020304" charset="0"/>
                <a:cs typeface="Times New Roman" panose="02020603050405020304" charset="0"/>
                <a:sym typeface="+mn-ea"/>
              </a:rPr>
              <a:t>2</a:t>
            </a:r>
            <a:r>
              <a:rPr lang="zh-CN" altLang="en-US" sz="2000" dirty="0">
                <a:latin typeface="Times New Roman" panose="02020603050405020304" charset="0"/>
                <a:cs typeface="Times New Roman" panose="02020603050405020304" charset="0"/>
                <a:sym typeface="+mn-ea"/>
              </a:rPr>
              <a:t>个月内</a:t>
            </a:r>
            <a:endParaRPr lang="zh-CN" altLang="en-US" sz="2000" dirty="0">
              <a:latin typeface="Times New Roman" panose="02020603050405020304" charset="0"/>
              <a:cs typeface="Times New Roman" panose="02020603050405020304" charset="0"/>
              <a:sym typeface="+mn-ea"/>
            </a:endParaRPr>
          </a:p>
          <a:p>
            <a:pPr marL="932180" indent="-342900" fontAlgn="auto">
              <a:lnSpc>
                <a:spcPct val="150000"/>
              </a:lnSpc>
              <a:spcBef>
                <a:spcPts val="0"/>
              </a:spcBef>
              <a:buFont typeface="Wingdings" panose="05000000000000000000" charset="0"/>
              <a:buChar char="p"/>
            </a:pPr>
            <a:r>
              <a:rPr lang="zh-CN" altLang="en-US" sz="2000" dirty="0">
                <a:latin typeface="+mn-ea"/>
                <a:sym typeface="+mn-ea"/>
              </a:rPr>
              <a:t>对发明和实用新型专利申请文件的修改不得超出原说明书和权利要求书记载的范围</a:t>
            </a:r>
            <a:endParaRPr lang="zh-CN" altLang="en-US" sz="2000" dirty="0">
              <a:latin typeface="+mn-ea"/>
              <a:sym typeface="+mn-ea"/>
            </a:endParaRPr>
          </a:p>
          <a:p>
            <a:pPr marL="932180" indent="-342900" fontAlgn="auto">
              <a:lnSpc>
                <a:spcPct val="150000"/>
              </a:lnSpc>
              <a:spcBef>
                <a:spcPts val="0"/>
              </a:spcBef>
              <a:buFont typeface="Wingdings" panose="05000000000000000000" charset="0"/>
              <a:buChar char="p"/>
            </a:pPr>
            <a:r>
              <a:rPr lang="zh-CN" altLang="en-US" sz="2000" dirty="0">
                <a:latin typeface="+mn-ea"/>
                <a:sym typeface="+mn-ea"/>
              </a:rPr>
              <a:t>对外观设计专利申请文件的修改不得超出原图片或照片表示的范围</a:t>
            </a:r>
            <a:endParaRPr kumimoji="1" lang="zh-CN" altLang="en-US" sz="2000" dirty="0">
              <a:latin typeface="+mn-ea"/>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矩形 1"/>
          <p:cNvSpPr/>
          <p:nvPr/>
        </p:nvSpPr>
        <p:spPr>
          <a:xfrm>
            <a:off x="2500630" y="1563370"/>
            <a:ext cx="6180455" cy="2861310"/>
          </a:xfrm>
          <a:prstGeom prst="rect">
            <a:avLst/>
          </a:prstGeom>
          <a:solidFill>
            <a:schemeClr val="bg1"/>
          </a:solidFill>
          <a:ln w="25400" cap="flat" cmpd="sng">
            <a:solidFill>
              <a:srgbClr val="FF0000"/>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None/>
            </a:pP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注意：</a:t>
            </a:r>
            <a:endParaRPr lang="en-US" altLang="zh-CN" sz="2400" dirty="0">
              <a:solidFill>
                <a:srgbClr val="000000"/>
              </a:solidFill>
              <a:latin typeface="华文楷体" panose="02010600040101010101" charset="-122"/>
              <a:ea typeface="华文楷体" panose="02010600040101010101" charset="-122"/>
              <a:cs typeface="华文楷体" panose="02010600040101010101" charset="-122"/>
            </a:endParaRPr>
          </a:p>
          <a:p>
            <a:pPr marL="0" lvl="0" indent="0">
              <a:lnSpc>
                <a:spcPct val="150000"/>
              </a:lnSpc>
              <a:spcBef>
                <a:spcPct val="0"/>
              </a:spcBef>
              <a:buNone/>
            </a:pP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a:t>
            </a:r>
            <a:r>
              <a:rPr lang="en-US" altLang="zh-CN" sz="2400" dirty="0">
                <a:solidFill>
                  <a:srgbClr val="000000"/>
                </a:solidFill>
                <a:latin typeface="华文楷体" panose="02010600040101010101" charset="-122"/>
                <a:ea typeface="华文楷体" panose="02010600040101010101" charset="-122"/>
                <a:cs typeface="华文楷体" panose="02010600040101010101" charset="-122"/>
              </a:rPr>
              <a:t>1</a:t>
            </a: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）对明显错误的更正，不能被认为超出了原说明书和权利要求书记载的范围。</a:t>
            </a:r>
            <a:endParaRPr lang="zh-CN" altLang="en-US" sz="2400" dirty="0">
              <a:solidFill>
                <a:srgbClr val="000000"/>
              </a:solidFill>
              <a:latin typeface="华文楷体" panose="02010600040101010101" charset="-122"/>
              <a:ea typeface="华文楷体" panose="02010600040101010101" charset="-122"/>
              <a:cs typeface="华文楷体" panose="02010600040101010101" charset="-122"/>
            </a:endParaRPr>
          </a:p>
          <a:p>
            <a:pPr marL="0" lvl="0" indent="0">
              <a:lnSpc>
                <a:spcPct val="150000"/>
              </a:lnSpc>
              <a:spcBef>
                <a:spcPct val="0"/>
              </a:spcBef>
              <a:buNone/>
            </a:pP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a:t>
            </a:r>
            <a:r>
              <a:rPr lang="en-US" altLang="zh-CN" sz="2400" dirty="0">
                <a:solidFill>
                  <a:srgbClr val="000000"/>
                </a:solidFill>
                <a:latin typeface="华文楷体" panose="02010600040101010101" charset="-122"/>
                <a:ea typeface="华文楷体" panose="02010600040101010101" charset="-122"/>
                <a:cs typeface="华文楷体" panose="02010600040101010101" charset="-122"/>
              </a:rPr>
              <a:t>2</a:t>
            </a:r>
            <a:r>
              <a:rPr lang="zh-CN" altLang="en-US" sz="2400" dirty="0">
                <a:solidFill>
                  <a:srgbClr val="000000"/>
                </a:solidFill>
                <a:latin typeface="华文楷体" panose="02010600040101010101" charset="-122"/>
                <a:ea typeface="华文楷体" panose="02010600040101010101" charset="-122"/>
                <a:cs typeface="华文楷体" panose="02010600040101010101" charset="-122"/>
              </a:rPr>
              <a:t>）对于附图中明显可见并有唯一解释的结构，允许不如说明书并写入权利要求书中。</a:t>
            </a:r>
            <a:endParaRPr lang="zh-CN" altLang="en-US" sz="2400" dirty="0">
              <a:solidFill>
                <a:srgbClr val="000000"/>
              </a:solidFill>
              <a:latin typeface="华文楷体" panose="02010600040101010101" charset="-122"/>
              <a:ea typeface="华文楷体" panose="02010600040101010101" charset="-122"/>
              <a:cs typeface="华文楷体" panose="02010600040101010101" charset="-122"/>
            </a:endParaRPr>
          </a:p>
        </p:txBody>
      </p:sp>
      <p:pic>
        <p:nvPicPr>
          <p:cNvPr id="58371" name="图片 2" descr="2841420_165839048_2.jpg"/>
          <p:cNvPicPr>
            <a:picLocks noChangeAspect="1"/>
          </p:cNvPicPr>
          <p:nvPr/>
        </p:nvPicPr>
        <p:blipFill>
          <a:blip r:embed="rId1"/>
          <a:stretch>
            <a:fillRect/>
          </a:stretch>
        </p:blipFill>
        <p:spPr>
          <a:xfrm>
            <a:off x="214313" y="3429000"/>
            <a:ext cx="2286000" cy="2989263"/>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80365" y="938530"/>
            <a:ext cx="8434070" cy="5682615"/>
          </a:xfrm>
        </p:spPr>
        <p:txBody>
          <a:bodyPr>
            <a:noAutofit/>
          </a:bodyPr>
          <a:lstStyle/>
          <a:p>
            <a:pPr fontAlgn="auto">
              <a:lnSpc>
                <a:spcPct val="150000"/>
              </a:lnSpc>
              <a:buNone/>
            </a:pPr>
            <a:r>
              <a:rPr lang="zh-CN" altLang="en-US" sz="2400" dirty="0">
                <a:latin typeface="+mn-ea"/>
                <a:sym typeface="+mn-ea"/>
              </a:rPr>
              <a:t>（七）专利的国际申请</a:t>
            </a:r>
            <a:endParaRPr lang="en-US" altLang="zh-CN" sz="2000" dirty="0">
              <a:latin typeface="+mn-ea"/>
              <a:sym typeface="+mn-ea"/>
            </a:endParaRPr>
          </a:p>
          <a:p>
            <a:pPr fontAlgn="auto">
              <a:lnSpc>
                <a:spcPct val="150000"/>
              </a:lnSpc>
              <a:spcBef>
                <a:spcPts val="0"/>
              </a:spcBef>
              <a:buFont typeface="Wingdings" panose="05000000000000000000" charset="0"/>
              <a:buChar char="Ø"/>
            </a:pPr>
            <a:r>
              <a:rPr lang="en-US" altLang="zh-CN" sz="2000" dirty="0">
                <a:latin typeface="+mn-ea"/>
                <a:sym typeface="+mn-ea"/>
              </a:rPr>
              <a:t>1</a:t>
            </a:r>
            <a:r>
              <a:rPr lang="zh-CN" altLang="en-US" sz="2000" dirty="0">
                <a:latin typeface="+mn-ea"/>
                <a:sym typeface="+mn-ea"/>
              </a:rPr>
              <a:t>、专利申请人可以就其发明创造向其他国家或地区提出专利申请，符合条件的话可以获得其他国家或地区的专利</a:t>
            </a:r>
            <a:endParaRPr lang="zh-CN" altLang="en-US" sz="2000" dirty="0">
              <a:latin typeface="+mn-ea"/>
            </a:endParaRPr>
          </a:p>
          <a:p>
            <a:pPr fontAlgn="auto">
              <a:lnSpc>
                <a:spcPct val="150000"/>
              </a:lnSpc>
              <a:spcBef>
                <a:spcPts val="0"/>
              </a:spcBef>
              <a:buFont typeface="Wingdings" panose="05000000000000000000" charset="0"/>
              <a:buChar char="Ø"/>
            </a:pPr>
            <a:r>
              <a:rPr lang="en-US" altLang="zh-CN" sz="2000" dirty="0">
                <a:latin typeface="+mn-ea"/>
                <a:sym typeface="+mn-ea"/>
              </a:rPr>
              <a:t>2</a:t>
            </a:r>
            <a:r>
              <a:rPr lang="zh-CN" altLang="en-US" sz="2000" dirty="0">
                <a:latin typeface="+mn-ea"/>
                <a:sym typeface="+mn-ea"/>
              </a:rPr>
              <a:t>、两种途径：</a:t>
            </a:r>
            <a:endParaRPr lang="en-US" altLang="zh-CN"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依据国际公约、双边协定或互惠原则直接向其他国家或地区提出申请</a:t>
            </a:r>
            <a:endParaRPr lang="en-US" altLang="zh-CN"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通过（</a:t>
            </a:r>
            <a:r>
              <a:rPr lang="zh-CN" altLang="en-US" sz="2000" dirty="0">
                <a:latin typeface="Times New Roman" panose="02020603050405020304" charset="0"/>
                <a:cs typeface="Times New Roman" panose="02020603050405020304" charset="0"/>
                <a:sym typeface="+mn-ea"/>
              </a:rPr>
              <a:t>PCT</a:t>
            </a:r>
            <a:r>
              <a:rPr lang="zh-CN" altLang="en-US" sz="2000" dirty="0">
                <a:latin typeface="+mn-ea"/>
                <a:sym typeface="+mn-ea"/>
              </a:rPr>
              <a:t>）《专利合作条约》向其他国家或地区申请专利</a:t>
            </a:r>
            <a:endParaRPr lang="zh-CN" altLang="en-US" sz="2000" dirty="0">
              <a:latin typeface="+mn-ea"/>
              <a:sym typeface="+mn-ea"/>
            </a:endParaRPr>
          </a:p>
          <a:p>
            <a:pPr marL="921385" indent="-342900" fontAlgn="auto">
              <a:lnSpc>
                <a:spcPct val="150000"/>
              </a:lnSpc>
              <a:spcBef>
                <a:spcPts val="0"/>
              </a:spcBef>
              <a:buFont typeface="Arial" panose="020B0604020202020204" pitchFamily="34" charset="0"/>
              <a:buChar char="•"/>
            </a:pPr>
            <a:r>
              <a:rPr kumimoji="1" lang="zh-CN" altLang="en-US" sz="2000" dirty="0">
                <a:latin typeface="Times New Roman" panose="02020603050405020304" charset="0"/>
                <a:cs typeface="Times New Roman" panose="02020603050405020304" charset="0"/>
                <a:sym typeface="+mn-ea"/>
              </a:rPr>
              <a:t>在WIPO的推动下，于1970年6月19日在美国华盛顿签订的有关专利国际申请的专门性条约</a:t>
            </a:r>
            <a:endParaRPr kumimoji="1" lang="zh-CN" altLang="en-US" sz="2000" dirty="0">
              <a:latin typeface="Times New Roman" panose="02020603050405020304" charset="0"/>
              <a:cs typeface="Times New Roman" panose="02020603050405020304" charset="0"/>
            </a:endParaRPr>
          </a:p>
          <a:p>
            <a:pPr marL="921385" indent="-342900" fontAlgn="auto">
              <a:lnSpc>
                <a:spcPct val="150000"/>
              </a:lnSpc>
              <a:spcBef>
                <a:spcPts val="0"/>
              </a:spcBef>
              <a:buFont typeface="Arial" panose="020B0604020202020204" pitchFamily="34" charset="0"/>
              <a:buChar char="•"/>
            </a:pPr>
            <a:r>
              <a:rPr kumimoji="1" lang="zh-CN" altLang="en-US" sz="2000" dirty="0">
                <a:latin typeface="+mn-ea"/>
              </a:rPr>
              <a:t>规定了专利国际申请的具体要求，</a:t>
            </a:r>
            <a:r>
              <a:rPr kumimoji="1" lang="zh-CN" altLang="en-US" sz="2000" dirty="0">
                <a:latin typeface="+mn-ea"/>
                <a:sym typeface="+mn-ea"/>
              </a:rPr>
              <a:t>促进专利的国际申请，</a:t>
            </a:r>
            <a:r>
              <a:rPr kumimoji="1" lang="zh-CN" altLang="en-US" sz="2000" dirty="0">
                <a:latin typeface="+mn-ea"/>
              </a:rPr>
              <a:t>简化专利申请人在成员国的申请程序，提高专利申请和授权的效率</a:t>
            </a:r>
            <a:endParaRPr kumimoji="1" lang="zh-CN" altLang="en-US" sz="2000" dirty="0">
              <a:latin typeface="+mn-ea"/>
            </a:endParaRPr>
          </a:p>
          <a:p>
            <a:pPr marL="921385" indent="-342900" fontAlgn="auto">
              <a:lnSpc>
                <a:spcPct val="150000"/>
              </a:lnSpc>
              <a:spcBef>
                <a:spcPts val="0"/>
              </a:spcBef>
              <a:buFont typeface="Arial" panose="020B0604020202020204" pitchFamily="34" charset="0"/>
              <a:buChar char="•"/>
            </a:pPr>
            <a:r>
              <a:rPr kumimoji="1" lang="zh-CN" altLang="en-US" sz="2000" dirty="0">
                <a:latin typeface="+mn-ea"/>
              </a:rPr>
              <a:t>我国于1994年1月1日正式成为PCT的缔约国，我国知识产权局是PCT的国际受理局、国际检索单位和初步审查单位之一</a:t>
            </a:r>
            <a:endParaRPr kumimoji="1" lang="zh-CN" altLang="en-US" sz="2000" dirty="0">
              <a:latin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630194" y="1419482"/>
            <a:ext cx="6907653" cy="4034481"/>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35280" y="1005205"/>
            <a:ext cx="8263890" cy="464121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1660" y="1102360"/>
            <a:ext cx="8073390" cy="4858385"/>
          </a:xfrm>
        </p:spPr>
        <p:txBody>
          <a:bodyPr>
            <a:noAutofit/>
          </a:bodyPr>
          <a:lstStyle/>
          <a:p>
            <a:pPr fontAlgn="auto">
              <a:lnSpc>
                <a:spcPct val="150000"/>
              </a:lnSpc>
              <a:spcBef>
                <a:spcPts val="0"/>
              </a:spcBef>
              <a:buFont typeface="Wingdings" panose="05000000000000000000" charset="0"/>
              <a:buChar char="Ø"/>
            </a:pPr>
            <a:r>
              <a:rPr kumimoji="1" lang="zh-CN" altLang="en-US" sz="2000" dirty="0">
                <a:latin typeface="+mn-ea"/>
              </a:rPr>
              <a:t>根据</a:t>
            </a:r>
            <a:r>
              <a:rPr kumimoji="1" lang="en-US" altLang="zh-CN" sz="2000" dirty="0">
                <a:latin typeface="Times New Roman" panose="02020603050405020304" charset="0"/>
                <a:cs typeface="Times New Roman" panose="02020603050405020304" charset="0"/>
              </a:rPr>
              <a:t>PCT</a:t>
            </a:r>
            <a:r>
              <a:rPr kumimoji="1" lang="zh-CN" altLang="en-US" sz="2000" dirty="0">
                <a:latin typeface="+mn-ea"/>
              </a:rPr>
              <a:t>进行国际申请，可以使用条约规定的语言（包括中文在内</a:t>
            </a:r>
            <a:r>
              <a:rPr kumimoji="1" lang="en-US" altLang="zh-CN" sz="2000" dirty="0">
                <a:latin typeface="Times New Roman" panose="02020603050405020304" charset="0"/>
                <a:cs typeface="Times New Roman" panose="02020603050405020304" charset="0"/>
              </a:rPr>
              <a:t>12</a:t>
            </a:r>
            <a:r>
              <a:rPr kumimoji="1" lang="zh-CN" altLang="en-US" sz="2000" dirty="0">
                <a:latin typeface="+mn-ea"/>
              </a:rPr>
              <a:t>种语言），提交一份具有规定格式的申请文件，就可以在申请人指定的其他缔约国取得相当于</a:t>
            </a:r>
            <a:r>
              <a:rPr kumimoji="1" lang="zh-CN" altLang="en-US" sz="2000" dirty="0"/>
              <a:t>同时在该国提出国家申请的效力</a:t>
            </a:r>
            <a:endParaRPr kumimoji="1" lang="en-US" altLang="zh-CN" sz="2000" dirty="0">
              <a:latin typeface="+mn-ea"/>
            </a:endParaRPr>
          </a:p>
          <a:p>
            <a:pPr fontAlgn="auto">
              <a:lnSpc>
                <a:spcPct val="150000"/>
              </a:lnSpc>
              <a:spcBef>
                <a:spcPts val="0"/>
              </a:spcBef>
              <a:buFont typeface="Wingdings" panose="05000000000000000000" charset="0"/>
              <a:buChar char="Ø"/>
            </a:pPr>
            <a:r>
              <a:rPr kumimoji="1" lang="en-US" altLang="zh-CN" sz="2000" dirty="0">
                <a:latin typeface="Times New Roman" panose="02020603050405020304" charset="0"/>
                <a:cs typeface="Times New Roman" panose="02020603050405020304" charset="0"/>
              </a:rPr>
              <a:t>PCT</a:t>
            </a:r>
            <a:r>
              <a:rPr kumimoji="1" lang="zh-CN" altLang="en-US" sz="2000" dirty="0">
                <a:latin typeface="+mn-ea"/>
              </a:rPr>
              <a:t>规定的专利国际申请程序包括国际和国内两个阶段：</a:t>
            </a:r>
            <a:endParaRPr kumimoji="1" lang="en-US" altLang="zh-CN" sz="2000" dirty="0">
              <a:latin typeface="+mn-ea"/>
            </a:endParaRPr>
          </a:p>
          <a:p>
            <a:pPr marL="590550" fontAlgn="auto">
              <a:lnSpc>
                <a:spcPct val="150000"/>
              </a:lnSpc>
              <a:spcBef>
                <a:spcPts val="0"/>
              </a:spcBef>
              <a:buFont typeface="Wingdings" panose="05000000000000000000" charset="0"/>
              <a:buChar char="p"/>
            </a:pPr>
            <a:r>
              <a:rPr kumimoji="1" lang="zh-CN" altLang="en-US" sz="2000" dirty="0">
                <a:latin typeface="+mn-ea"/>
              </a:rPr>
              <a:t>国际阶段：国际申请的受理、形式审查、国际检索、国家公布等必经程序和可选择的国际初步审查程序</a:t>
            </a:r>
            <a:endParaRPr kumimoji="1" lang="zh-CN" altLang="en-US" sz="2000" dirty="0">
              <a:latin typeface="+mn-ea"/>
            </a:endParaRPr>
          </a:p>
          <a:p>
            <a:pPr marL="590550" fontAlgn="auto">
              <a:lnSpc>
                <a:spcPct val="150000"/>
              </a:lnSpc>
              <a:spcBef>
                <a:spcPts val="0"/>
              </a:spcBef>
              <a:buFont typeface="Wingdings" panose="05000000000000000000" charset="0"/>
              <a:buChar char="p"/>
            </a:pPr>
            <a:r>
              <a:rPr kumimoji="1" lang="zh-CN" altLang="en-US" sz="2000" dirty="0">
                <a:latin typeface="+mn-ea"/>
              </a:rPr>
              <a:t>国家阶段：优先权日起满</a:t>
            </a:r>
            <a:r>
              <a:rPr kumimoji="1" lang="zh-CN" altLang="en-US" sz="2000" dirty="0">
                <a:latin typeface="Times New Roman" panose="02020603050405020304" charset="0"/>
                <a:cs typeface="Times New Roman" panose="02020603050405020304" charset="0"/>
              </a:rPr>
              <a:t>20个月或进行初步审查（满30</a:t>
            </a:r>
            <a:r>
              <a:rPr kumimoji="1" lang="zh-CN" altLang="en-US" sz="2000" dirty="0">
                <a:latin typeface="+mn-ea"/>
              </a:rPr>
              <a:t>个月）前进入指定国的国家阶段，国家阶段包括办理进入国家阶段的手续和指定国专利局的审批程序，指定国根据其各自的专利法进行国内阶段的审批</a:t>
            </a:r>
            <a:endParaRPr kumimoji="1" lang="zh-CN"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3060" y="885190"/>
            <a:ext cx="8340725" cy="5398770"/>
          </a:xfrm>
        </p:spPr>
        <p:txBody>
          <a:bodyPr>
            <a:noAutofit/>
          </a:bodyPr>
          <a:lstStyle/>
          <a:p>
            <a:pPr>
              <a:lnSpc>
                <a:spcPct val="150000"/>
              </a:lnSpc>
              <a:spcBef>
                <a:spcPts val="0"/>
              </a:spcBef>
              <a:buFont typeface="Wingdings" panose="05000000000000000000" charset="0"/>
              <a:buChar char="Ø"/>
            </a:pPr>
            <a:r>
              <a:rPr lang="en-US" altLang="zh-CN" sz="2000" dirty="0">
                <a:latin typeface="Times New Roman" panose="02020603050405020304" charset="0"/>
                <a:cs typeface="Times New Roman" panose="02020603050405020304" charset="0"/>
                <a:sym typeface="+mn-ea"/>
              </a:rPr>
              <a:t>3</a:t>
            </a:r>
            <a:r>
              <a:rPr lang="zh-CN" altLang="en-US" sz="2000" dirty="0">
                <a:latin typeface="Times New Roman" panose="02020603050405020304" charset="0"/>
                <a:cs typeface="Times New Roman" panose="02020603050405020304" charset="0"/>
                <a:sym typeface="+mn-ea"/>
              </a:rPr>
              <a:t>、专利不重复原则（一发明创造一专利原则）（</a:t>
            </a:r>
            <a:r>
              <a:rPr lang="en-US" altLang="zh-CN" sz="2000" dirty="0">
                <a:latin typeface="Times New Roman" panose="02020603050405020304" charset="0"/>
                <a:cs typeface="Times New Roman" panose="02020603050405020304" charset="0"/>
                <a:sym typeface="+mn-ea"/>
              </a:rPr>
              <a:t>A9</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zh-CN" altLang="en-US" sz="2000" dirty="0">
                <a:latin typeface="+mn-ea"/>
                <a:sym typeface="+mn-ea"/>
              </a:rPr>
              <a:t>同样的发明创造只授予一项专利权（防止重复授权）</a:t>
            </a:r>
            <a:endParaRPr lang="zh-CN" altLang="en-US"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无论是同一人提出两件以上的专利申请，还是不同的人分别提出两件以上的专利申请，即使符合条件，也不能授予两项以上的专利权</a:t>
            </a:r>
            <a:endParaRPr lang="zh-CN" altLang="en-US" sz="2000" dirty="0">
              <a:latin typeface="+mn-ea"/>
              <a:sym typeface="+mn-ea"/>
            </a:endParaRPr>
          </a:p>
          <a:p>
            <a:pPr marL="1065530" indent="-342900" fontAlgn="auto">
              <a:lnSpc>
                <a:spcPct val="150000"/>
              </a:lnSpc>
              <a:spcBef>
                <a:spcPts val="0"/>
              </a:spcBef>
              <a:buFont typeface="Arial" panose="020B0604020202020204" pitchFamily="34" charset="0"/>
              <a:buChar char="•"/>
            </a:pPr>
            <a:r>
              <a:rPr lang="zh-CN" altLang="en-US" sz="2000" dirty="0">
                <a:latin typeface="+mn-ea"/>
                <a:sym typeface="+mn-ea"/>
              </a:rPr>
              <a:t>例外：同一申请人</a:t>
            </a:r>
            <a:r>
              <a:rPr lang="zh-CN" altLang="en-US" sz="2000" b="1" dirty="0">
                <a:solidFill>
                  <a:srgbClr val="FF0000"/>
                </a:solidFill>
                <a:latin typeface="+mn-ea"/>
                <a:sym typeface="+mn-ea"/>
              </a:rPr>
              <a:t>同日</a:t>
            </a:r>
            <a:r>
              <a:rPr lang="zh-CN" altLang="en-US" sz="2000" dirty="0">
                <a:latin typeface="+mn-ea"/>
                <a:sym typeface="+mn-ea"/>
              </a:rPr>
              <a:t>对同样的发明创造既申请实用新型专利又申请发明专利，</a:t>
            </a:r>
            <a:r>
              <a:rPr lang="zh-CN" altLang="en-US" sz="2000" dirty="0">
                <a:solidFill>
                  <a:srgbClr val="FF0000"/>
                </a:solidFill>
                <a:latin typeface="+mn-ea"/>
                <a:sym typeface="+mn-ea"/>
              </a:rPr>
              <a:t>先获得的实用新型专利权尚未终止，且申请人声明放弃该实用新型专利权</a:t>
            </a:r>
            <a:r>
              <a:rPr lang="zh-CN" altLang="en-US" sz="2000" dirty="0">
                <a:latin typeface="+mn-ea"/>
                <a:sym typeface="+mn-ea"/>
              </a:rPr>
              <a:t>的，可授予发明专利权：应当在申请时分别说明，未作说明的，按照专利不重复原则处理</a:t>
            </a:r>
            <a:endParaRPr lang="zh-CN" altLang="en-US" sz="2000" dirty="0">
              <a:latin typeface="+mn-ea"/>
              <a:sym typeface="+mn-ea"/>
            </a:endParaRPr>
          </a:p>
          <a:p>
            <a:pPr marL="1065530" indent="-342900" fontAlgn="auto">
              <a:lnSpc>
                <a:spcPct val="150000"/>
              </a:lnSpc>
              <a:spcBef>
                <a:spcPts val="0"/>
              </a:spcBef>
              <a:buFont typeface="Arial" panose="020B0604020202020204" pitchFamily="34" charset="0"/>
              <a:buChar char="•"/>
            </a:pPr>
            <a:r>
              <a:rPr lang="zh-CN" altLang="en-US" sz="2000" dirty="0">
                <a:latin typeface="Times New Roman" panose="02020603050405020304" charset="0"/>
                <a:cs typeface="Times New Roman" panose="02020603050405020304" charset="0"/>
                <a:sym typeface="+mn-ea"/>
              </a:rPr>
              <a:t>同日：不同日会影响新颖性判断，不同日按照优先权处理</a:t>
            </a:r>
            <a:endParaRPr lang="zh-CN" altLang="en-US" sz="2000" dirty="0">
              <a:latin typeface="Times New Roman" panose="02020603050405020304" charset="0"/>
              <a:cs typeface="Times New Roman" panose="02020603050405020304" charset="0"/>
              <a:sym typeface="+mn-ea"/>
            </a:endParaRPr>
          </a:p>
          <a:p>
            <a:pPr marL="1065530" indent="-342900" fontAlgn="auto">
              <a:lnSpc>
                <a:spcPct val="150000"/>
              </a:lnSpc>
              <a:spcBef>
                <a:spcPts val="0"/>
              </a:spcBef>
              <a:buFont typeface="Arial" panose="020B0604020202020204" pitchFamily="34" charset="0"/>
              <a:buChar char="•"/>
            </a:pPr>
            <a:r>
              <a:rPr lang="zh-CN" altLang="en-US" sz="2000" dirty="0">
                <a:latin typeface="Times New Roman" panose="02020603050405020304" charset="0"/>
                <a:cs typeface="Times New Roman" panose="02020603050405020304" charset="0"/>
                <a:sym typeface="+mn-ea"/>
              </a:rPr>
              <a:t>限制条件：确保公众利益不受损害</a:t>
            </a:r>
            <a:endParaRPr lang="zh-CN" altLang="en-US" sz="2000" dirty="0">
              <a:latin typeface="Times New Roman" panose="02020603050405020304" charset="0"/>
              <a:cs typeface="Times New Roman" panose="02020603050405020304"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 y="915670"/>
            <a:ext cx="8832850" cy="5377180"/>
          </a:xfrm>
        </p:spPr>
        <p:txBody>
          <a:bodyPr>
            <a:noAutofit/>
          </a:bodyPr>
          <a:lstStyle/>
          <a:p>
            <a:pPr marL="777875" indent="-342900" fontAlgn="auto">
              <a:lnSpc>
                <a:spcPct val="150000"/>
              </a:lnSpc>
              <a:spcBef>
                <a:spcPts val="0"/>
              </a:spcBef>
              <a:buFont typeface="Arial" panose="020B0604020202020204" pitchFamily="34" charset="0"/>
              <a:buChar char="•"/>
            </a:pPr>
            <a:r>
              <a:rPr kumimoji="1" lang="zh-CN" altLang="en-US" sz="2000" dirty="0">
                <a:sym typeface="+mn-ea"/>
              </a:rPr>
              <a:t>国际申请阶段：申请人应当指定若干PCT缔约国作为希望获得保护的国家，一经指定，国际申请在这些国家就获得相当于国家申请的效力</a:t>
            </a:r>
            <a:endParaRPr kumimoji="1" lang="zh-CN" altLang="en-US" sz="2000" dirty="0">
              <a:sym typeface="+mn-ea"/>
            </a:endParaRPr>
          </a:p>
          <a:p>
            <a:pPr marL="777875" indent="-342900" fontAlgn="auto">
              <a:lnSpc>
                <a:spcPct val="150000"/>
              </a:lnSpc>
              <a:spcBef>
                <a:spcPts val="0"/>
              </a:spcBef>
              <a:buFont typeface="Arial" panose="020B0604020202020204" pitchFamily="34" charset="0"/>
              <a:buChar char="•"/>
            </a:pPr>
            <a:r>
              <a:rPr kumimoji="1" lang="zh-CN" altLang="en-US" sz="2000" dirty="0">
                <a:sym typeface="+mn-ea"/>
              </a:rPr>
              <a:t>国际检索阶段：申请人应当指明一个国际检索单位作为其申请的主管国际检索单位。国际检索单位收到国际专利申请文件后，进行检索（新颖性检索）并作出检索报告，然后分送给申请人和WIPO国际局</a:t>
            </a:r>
            <a:endParaRPr kumimoji="1" lang="zh-CN" altLang="en-US" sz="2000" dirty="0"/>
          </a:p>
          <a:p>
            <a:pPr marL="777875" indent="-342900" fontAlgn="auto">
              <a:lnSpc>
                <a:spcPct val="150000"/>
              </a:lnSpc>
              <a:spcBef>
                <a:spcPts val="0"/>
              </a:spcBef>
              <a:buFont typeface="Arial" panose="020B0604020202020204" pitchFamily="34" charset="0"/>
              <a:buChar char="•"/>
            </a:pPr>
            <a:r>
              <a:rPr kumimoji="1" lang="zh-CN" altLang="en-US" sz="2000" dirty="0">
                <a:sym typeface="+mn-ea"/>
              </a:rPr>
              <a:t>国际申请公布阶段：优先权日起满18个月WIPO国际局公布国际申请和检索报告，并将该申请的文本和检索报告寄送在国际申请中指定国的专利局</a:t>
            </a:r>
            <a:endParaRPr kumimoji="1" lang="zh-CN" altLang="en-US" sz="2000" dirty="0">
              <a:sym typeface="+mn-ea"/>
            </a:endParaRPr>
          </a:p>
          <a:p>
            <a:pPr marL="777875" indent="-342900" fontAlgn="auto">
              <a:lnSpc>
                <a:spcPct val="150000"/>
              </a:lnSpc>
              <a:spcBef>
                <a:spcPts val="0"/>
              </a:spcBef>
              <a:buFont typeface="Arial" panose="020B0604020202020204" pitchFamily="34" charset="0"/>
              <a:buChar char="•"/>
            </a:pPr>
            <a:r>
              <a:rPr kumimoji="1" lang="zh-CN" altLang="en-US" sz="2000" dirty="0"/>
              <a:t>国际初步审查阶段：国际申请公布后，国际申请就可以进入国家阶段，如果申请人希望进行国际初步审查，可以在优先权日起19个月内请求国际初步审查，国际审查对指定国没有法律约束力，只作为审批的参考</a:t>
            </a:r>
            <a:endParaRPr kumimoji="1" lang="zh-CN" alt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9270" y="1102360"/>
            <a:ext cx="8054975" cy="4582795"/>
          </a:xfrm>
        </p:spPr>
        <p:txBody>
          <a:bodyPr>
            <a:noAutofit/>
          </a:bodyPr>
          <a:lstStyle/>
          <a:p>
            <a:pPr algn="l">
              <a:lnSpc>
                <a:spcPct val="150000"/>
              </a:lnSpc>
              <a:spcBef>
                <a:spcPts val="0"/>
              </a:spcBef>
              <a:buClrTx/>
              <a:buSzTx/>
              <a:buFont typeface="Wingdings" panose="05000000000000000000" charset="0"/>
              <a:buChar char="Ø"/>
            </a:pPr>
            <a:r>
              <a:rPr lang="en-US" altLang="zh-CN" sz="2000" dirty="0">
                <a:latin typeface="+mn-ea"/>
                <a:sym typeface="+mn-ea"/>
              </a:rPr>
              <a:t>3、申请的审查</a:t>
            </a:r>
            <a:endParaRPr lang="en-US" altLang="zh-CN"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latin typeface="+mn-ea"/>
                <a:sym typeface="+mn-ea"/>
              </a:rPr>
              <a:t>任何单位或个人将在中国完成的发明或实用新型向外国申请专利的，或者根据国际条约提出专利国际申请，应当事先报经国务院专利行政部门进行</a:t>
            </a:r>
            <a:r>
              <a:rPr lang="zh-CN" altLang="en-US" sz="2000" b="1" dirty="0">
                <a:solidFill>
                  <a:srgbClr val="FF0000"/>
                </a:solidFill>
                <a:latin typeface="+mn-ea"/>
                <a:sym typeface="+mn-ea"/>
              </a:rPr>
              <a:t>保密审查</a:t>
            </a:r>
            <a:r>
              <a:rPr lang="zh-CN" altLang="en-US" sz="2000" dirty="0">
                <a:latin typeface="+mn-ea"/>
                <a:sym typeface="+mn-ea"/>
              </a:rPr>
              <a:t>，对违反这一要求向外国申请专利的发明或实用新型，在中国申请专利的，不授予专利权</a:t>
            </a:r>
            <a:r>
              <a:rPr lang="zh-CN" altLang="en-US" sz="2000" dirty="0">
                <a:latin typeface="Times New Roman" panose="02020603050405020304" charset="0"/>
                <a:cs typeface="Times New Roman" panose="02020603050405020304" charset="0"/>
                <a:sym typeface="+mn-ea"/>
              </a:rPr>
              <a:t>（A</a:t>
            </a:r>
            <a:r>
              <a:rPr lang="en-US" altLang="zh-CN" sz="2000" dirty="0">
                <a:latin typeface="Times New Roman" panose="02020603050405020304" charset="0"/>
                <a:cs typeface="Times New Roman" panose="02020603050405020304" charset="0"/>
                <a:sym typeface="+mn-ea"/>
              </a:rPr>
              <a:t>19</a:t>
            </a:r>
            <a:r>
              <a:rPr lang="zh-CN" altLang="en-US" sz="2000" dirty="0">
                <a:latin typeface="Times New Roman" panose="02020603050405020304" charset="0"/>
                <a:cs typeface="Times New Roman" panose="02020603050405020304" charset="0"/>
                <a:sym typeface="+mn-ea"/>
              </a:rPr>
              <a:t>）</a:t>
            </a:r>
            <a:endParaRPr lang="en-US" altLang="zh-CN" sz="2000" dirty="0">
              <a:latin typeface="+mn-ea"/>
              <a:sym typeface="+mn-ea"/>
            </a:endParaRPr>
          </a:p>
          <a:p>
            <a:pPr marL="590550" fontAlgn="auto">
              <a:lnSpc>
                <a:spcPct val="150000"/>
              </a:lnSpc>
              <a:spcBef>
                <a:spcPts val="0"/>
              </a:spcBef>
              <a:buFont typeface="Wingdings" panose="05000000000000000000" charset="0"/>
              <a:buChar char="p"/>
            </a:pPr>
            <a:r>
              <a:rPr lang="zh-CN" altLang="en-US" sz="2000" dirty="0"/>
              <a:t>在中国完成的发明或实用新型：技术方案的</a:t>
            </a:r>
            <a:r>
              <a:rPr lang="zh-CN" altLang="en-US" sz="2000" b="1" dirty="0">
                <a:solidFill>
                  <a:srgbClr val="FF0000"/>
                </a:solidFill>
                <a:latin typeface="+mn-ea"/>
              </a:rPr>
              <a:t>实质性</a:t>
            </a:r>
            <a:r>
              <a:rPr lang="zh-CN" altLang="en-US" sz="2000" dirty="0"/>
              <a:t>内容在中国境内完成的发明或实用新型</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R8</a:t>
            </a:r>
            <a:r>
              <a:rPr lang="zh-CN" altLang="en-US" sz="2000" dirty="0">
                <a:latin typeface="Times New Roman" panose="02020603050405020304" charset="0"/>
                <a:cs typeface="Times New Roman" panose="02020603050405020304" charset="0"/>
              </a:rPr>
              <a:t>）</a:t>
            </a:r>
            <a:endParaRPr kumimoji="1" lang="zh-CN" altLang="en-US" sz="2000" dirty="0">
              <a:latin typeface="Times New Roman" panose="02020603050405020304" charset="0"/>
              <a:cs typeface="Times New Roman" panose="020206030504050203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0990" y="892175"/>
            <a:ext cx="8522335" cy="2942590"/>
          </a:xfrm>
        </p:spPr>
        <p:txBody>
          <a:bodyPr>
            <a:normAutofit fontScale="25000" lnSpcReduction="10000"/>
          </a:bodyPr>
          <a:lstStyle/>
          <a:p>
            <a:pPr marL="0" indent="0">
              <a:lnSpc>
                <a:spcPct val="150000"/>
              </a:lnSpc>
              <a:spcBef>
                <a:spcPts val="0"/>
              </a:spcBef>
              <a:buNone/>
            </a:pPr>
            <a:r>
              <a:rPr lang="zh-CN" altLang="en-US" sz="9600" dirty="0">
                <a:latin typeface="+mn-ea"/>
                <a:sym typeface="+mn-ea"/>
              </a:rPr>
              <a:t>二、专利申请的审查和批准</a:t>
            </a:r>
            <a:endParaRPr lang="zh-CN" altLang="en-US" sz="9600" dirty="0">
              <a:latin typeface="+mn-ea"/>
            </a:endParaRPr>
          </a:p>
          <a:p>
            <a:pPr marL="0" indent="0">
              <a:lnSpc>
                <a:spcPct val="150000"/>
              </a:lnSpc>
              <a:spcBef>
                <a:spcPts val="0"/>
              </a:spcBef>
              <a:buNone/>
            </a:pPr>
            <a:r>
              <a:rPr lang="zh-CN" altLang="en-US" sz="9600" dirty="0">
                <a:latin typeface="+mn-ea"/>
                <a:sym typeface="+mn-ea"/>
              </a:rPr>
              <a:t>（一）专利审查制度</a:t>
            </a:r>
            <a:endParaRPr lang="zh-CN" altLang="en-US" sz="9600" dirty="0">
              <a:latin typeface="+mn-ea"/>
            </a:endParaRPr>
          </a:p>
          <a:p>
            <a:pPr fontAlgn="auto">
              <a:lnSpc>
                <a:spcPct val="150000"/>
              </a:lnSpc>
              <a:spcBef>
                <a:spcPts val="0"/>
              </a:spcBef>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1</a:t>
            </a:r>
            <a:r>
              <a:rPr lang="zh-CN" altLang="en-US" sz="8000" dirty="0">
                <a:latin typeface="Times New Roman" panose="02020603050405020304" charset="0"/>
                <a:cs typeface="Times New Roman" panose="02020603050405020304" charset="0"/>
                <a:sym typeface="+mn-ea"/>
              </a:rPr>
              <a:t>、注册制：又称形式审查制、登记制，专利主管机关只对专利申请的法定形式要求进行审查而不考虑实质内容</a:t>
            </a:r>
            <a:r>
              <a:rPr lang="zh-CN" altLang="en-US" sz="8000" dirty="0">
                <a:latin typeface="+mn-ea"/>
                <a:sym typeface="+mn-ea"/>
              </a:rPr>
              <a:t>，只要申请文件齐备、符合法律规定的形式要求，并交纳了申请费后即可授予专利权</a:t>
            </a:r>
            <a:endParaRPr lang="zh-CN" altLang="en-US" sz="8000" dirty="0">
              <a:latin typeface="+mn-ea"/>
              <a:sym typeface="+mn-ea"/>
            </a:endParaRPr>
          </a:p>
          <a:p>
            <a:pPr marL="590550" fontAlgn="auto">
              <a:lnSpc>
                <a:spcPct val="150000"/>
              </a:lnSpc>
              <a:spcBef>
                <a:spcPts val="0"/>
              </a:spcBef>
              <a:buFont typeface="Wingdings" panose="05000000000000000000" charset="0"/>
              <a:buChar char="p"/>
            </a:pPr>
            <a:r>
              <a:rPr lang="zh-CN" altLang="en-US" sz="8000" dirty="0">
                <a:latin typeface="+mn-ea"/>
                <a:sym typeface="+mn-ea"/>
              </a:rPr>
              <a:t>适用：</a:t>
            </a:r>
            <a:r>
              <a:rPr lang="en-US" altLang="zh-CN" sz="8000" dirty="0">
                <a:latin typeface="+mn-ea"/>
                <a:sym typeface="+mn-ea"/>
              </a:rPr>
              <a:t>实用新型和外观</a:t>
            </a:r>
            <a:r>
              <a:rPr lang="zh-CN" altLang="en-US" sz="8000" dirty="0">
                <a:latin typeface="+mn-ea"/>
                <a:sym typeface="+mn-ea"/>
              </a:rPr>
              <a:t>设计</a:t>
            </a:r>
            <a:r>
              <a:rPr lang="en-US" altLang="zh-CN" sz="8000" dirty="0">
                <a:latin typeface="+mn-ea"/>
                <a:sym typeface="+mn-ea"/>
              </a:rPr>
              <a:t> &amp; 与其他机制结合，如异议制</a:t>
            </a:r>
            <a:endParaRPr lang="en-US" altLang="zh-CN" sz="8000" dirty="0">
              <a:latin typeface="+mn-ea"/>
              <a:sym typeface="+mn-ea"/>
            </a:endParaRPr>
          </a:p>
        </p:txBody>
      </p:sp>
      <p:pic>
        <p:nvPicPr>
          <p:cNvPr id="7170" name="Picture 3"/>
          <p:cNvPicPr>
            <a:picLocks noChangeAspect="1"/>
          </p:cNvPicPr>
          <p:nvPr/>
        </p:nvPicPr>
        <p:blipFill>
          <a:blip r:embed="rId1"/>
          <a:srcRect l="2777" t="217"/>
          <a:stretch>
            <a:fillRect/>
          </a:stretch>
        </p:blipFill>
        <p:spPr>
          <a:xfrm>
            <a:off x="747395" y="3834765"/>
            <a:ext cx="3872230" cy="275336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73338" y="1943100"/>
            <a:ext cx="2427287" cy="1514475"/>
            <a:chOff x="0" y="0"/>
            <a:chExt cx="2375" cy="528"/>
          </a:xfrm>
        </p:grpSpPr>
        <p:sp>
          <p:nvSpPr>
            <p:cNvPr id="7180" name="AutoShape 7"/>
            <p:cNvSpPr/>
            <p:nvPr/>
          </p:nvSpPr>
          <p:spPr>
            <a:xfrm>
              <a:off x="0" y="0"/>
              <a:ext cx="2375" cy="521"/>
            </a:xfrm>
            <a:prstGeom prst="roundRect">
              <a:avLst>
                <a:gd name="adj" fmla="val 50000"/>
              </a:avLst>
            </a:prstGeom>
            <a:solidFill>
              <a:srgbClr val="92D050"/>
            </a:solidFill>
            <a:ln w="12700" cap="flat" cmpd="sng">
              <a:solidFill>
                <a:srgbClr val="D26464"/>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7181" name="Rectangle 11"/>
            <p:cNvSpPr/>
            <p:nvPr/>
          </p:nvSpPr>
          <p:spPr>
            <a:xfrm>
              <a:off x="469" y="53"/>
              <a:ext cx="1696" cy="475"/>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609600" lvl="0" indent="-60960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手续简单</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609600" lvl="0" indent="-60960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费用少</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609600" lvl="0" indent="-60960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授权迅速</a:t>
              </a:r>
              <a:endParaRPr lang="zh-CN" altLang="en-US" sz="2400" dirty="0">
                <a:latin typeface="华文楷体" panose="02010600040101010101" charset="-122"/>
                <a:ea typeface="华文楷体" panose="02010600040101010101" charset="-122"/>
              </a:endParaRPr>
            </a:p>
          </p:txBody>
        </p:sp>
      </p:grpSp>
      <p:grpSp>
        <p:nvGrpSpPr>
          <p:cNvPr id="3" name="Group 5"/>
          <p:cNvGrpSpPr/>
          <p:nvPr/>
        </p:nvGrpSpPr>
        <p:grpSpPr>
          <a:xfrm>
            <a:off x="2144713" y="4030663"/>
            <a:ext cx="4213225" cy="1825625"/>
            <a:chOff x="0" y="0"/>
            <a:chExt cx="4083" cy="531"/>
          </a:xfrm>
        </p:grpSpPr>
        <p:sp>
          <p:nvSpPr>
            <p:cNvPr id="7178" name="AutoShape 13"/>
            <p:cNvSpPr/>
            <p:nvPr/>
          </p:nvSpPr>
          <p:spPr>
            <a:xfrm>
              <a:off x="0" y="0"/>
              <a:ext cx="4083" cy="521"/>
            </a:xfrm>
            <a:prstGeom prst="roundRect">
              <a:avLst>
                <a:gd name="adj" fmla="val 50000"/>
              </a:avLst>
            </a:prstGeom>
            <a:solidFill>
              <a:srgbClr val="FABF8E"/>
            </a:solidFill>
            <a:ln w="12700" cap="flat" cmpd="sng">
              <a:solidFill>
                <a:srgbClr val="0070C0"/>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7179" name="Rectangle 17"/>
            <p:cNvSpPr/>
            <p:nvPr/>
          </p:nvSpPr>
          <p:spPr>
            <a:xfrm>
              <a:off x="513" y="35"/>
              <a:ext cx="3251" cy="496"/>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683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专利质量良莠不齐</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3683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专利价值不高</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3683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专利保护范围不明确</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3683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权利不稳定</a:t>
              </a:r>
              <a:endParaRPr lang="zh-CN" altLang="en-US" sz="2400" dirty="0">
                <a:latin typeface="华文楷体" panose="02010600040101010101" charset="-122"/>
                <a:ea typeface="华文楷体" panose="02010600040101010101" charset="-122"/>
              </a:endParaRPr>
            </a:p>
          </p:txBody>
        </p:sp>
      </p:grpSp>
      <p:sp>
        <p:nvSpPr>
          <p:cNvPr id="8200" name="Rectangle 19"/>
          <p:cNvSpPr/>
          <p:nvPr/>
        </p:nvSpPr>
        <p:spPr>
          <a:xfrm>
            <a:off x="692150" y="2462530"/>
            <a:ext cx="1287463" cy="642938"/>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Font typeface="Arial" panose="020B0604020202020204" pitchFamily="34" charset="0"/>
              <a:buNone/>
            </a:pPr>
            <a:r>
              <a:rPr lang="zh-CN" altLang="en-US" dirty="0">
                <a:solidFill>
                  <a:srgbClr val="000000"/>
                </a:solidFill>
                <a:latin typeface="华文楷体" panose="02010600040101010101" charset="-122"/>
                <a:ea typeface="华文楷体" panose="02010600040101010101" charset="-122"/>
                <a:sym typeface="Heiti SC Medium" panose="02000000000000000000" charset="-122"/>
              </a:rPr>
              <a:t>优点</a:t>
            </a:r>
            <a:endParaRPr lang="zh-CN" altLang="en-US" dirty="0">
              <a:solidFill>
                <a:srgbClr val="000000"/>
              </a:solidFill>
              <a:latin typeface="华文楷体" panose="02010600040101010101" charset="-122"/>
              <a:ea typeface="华文楷体" panose="02010600040101010101" charset="-122"/>
              <a:sym typeface="Heiti SC Medium" panose="02000000000000000000" charset="-122"/>
            </a:endParaRPr>
          </a:p>
        </p:txBody>
      </p:sp>
      <p:sp>
        <p:nvSpPr>
          <p:cNvPr id="8201" name="AutoShape 20"/>
          <p:cNvSpPr/>
          <p:nvPr/>
        </p:nvSpPr>
        <p:spPr>
          <a:xfrm>
            <a:off x="1979613" y="2605088"/>
            <a:ext cx="500062" cy="357187"/>
          </a:xfrm>
          <a:prstGeom prst="rightArrow">
            <a:avLst>
              <a:gd name="adj1" fmla="val 50000"/>
              <a:gd name="adj2" fmla="val 49991"/>
            </a:avLst>
          </a:prstGeom>
          <a:solidFill>
            <a:srgbClr val="FFC000"/>
          </a:solidFill>
          <a:ln w="9525" cap="flat" cmpd="sng">
            <a:solidFill>
              <a:srgbClr val="FFC000"/>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8202" name="Rectangle 21"/>
          <p:cNvSpPr/>
          <p:nvPr/>
        </p:nvSpPr>
        <p:spPr>
          <a:xfrm>
            <a:off x="7269480" y="4358640"/>
            <a:ext cx="1285875" cy="575310"/>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Font typeface="Arial" panose="020B0604020202020204" pitchFamily="34" charset="0"/>
              <a:buNone/>
            </a:pPr>
            <a:r>
              <a:rPr lang="zh-CN" altLang="en-US" dirty="0">
                <a:latin typeface="华文楷体" panose="02010600040101010101" charset="-122"/>
                <a:ea typeface="华文楷体" panose="02010600040101010101" charset="-122"/>
                <a:sym typeface="Heiti SC Medium" panose="02000000000000000000" charset="-122"/>
              </a:rPr>
              <a:t>缺点</a:t>
            </a:r>
            <a:endParaRPr lang="zh-CN" altLang="en-US" dirty="0">
              <a:latin typeface="华文楷体" panose="02010600040101010101" charset="-122"/>
              <a:ea typeface="华文楷体" panose="02010600040101010101" charset="-122"/>
              <a:sym typeface="Heiti SC Medium" panose="02000000000000000000" charset="-122"/>
            </a:endParaRPr>
          </a:p>
        </p:txBody>
      </p:sp>
      <p:sp>
        <p:nvSpPr>
          <p:cNvPr id="8203" name="AutoShape 22"/>
          <p:cNvSpPr/>
          <p:nvPr/>
        </p:nvSpPr>
        <p:spPr>
          <a:xfrm flipH="1">
            <a:off x="6716713" y="4457700"/>
            <a:ext cx="500062" cy="357188"/>
          </a:xfrm>
          <a:prstGeom prst="rightArrow">
            <a:avLst>
              <a:gd name="adj1" fmla="val 50000"/>
              <a:gd name="adj2" fmla="val 50017"/>
            </a:avLst>
          </a:prstGeom>
          <a:solidFill>
            <a:srgbClr val="FFC000"/>
          </a:solidFill>
          <a:ln w="9525" cap="flat" cmpd="sng">
            <a:solidFill>
              <a:srgbClr val="FFC000"/>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7176" name="TextBox 24"/>
          <p:cNvSpPr/>
          <p:nvPr/>
        </p:nvSpPr>
        <p:spPr>
          <a:xfrm>
            <a:off x="476250" y="1025208"/>
            <a:ext cx="592931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cs typeface="华文楷体" panose="02010600040101010101" charset="-122"/>
                <a:sym typeface="微软雅黑" panose="020B0503020204020204" charset="-122"/>
              </a:rPr>
              <a:t>评论：登记制</a:t>
            </a:r>
            <a:r>
              <a:rPr lang="en-US" altLang="zh-CN" sz="2400" dirty="0">
                <a:solidFill>
                  <a:srgbClr val="000000"/>
                </a:solidFill>
                <a:latin typeface="华文楷体" panose="02010600040101010101" charset="-122"/>
                <a:ea typeface="华文楷体" panose="02010600040101010101" charset="-122"/>
                <a:cs typeface="华文楷体" panose="02010600040101010101" charset="-122"/>
                <a:sym typeface="微软雅黑" panose="020B0503020204020204" charset="-122"/>
              </a:rPr>
              <a:t>/</a:t>
            </a:r>
            <a:r>
              <a:rPr lang="zh-CN" altLang="en-US" sz="2400" dirty="0">
                <a:solidFill>
                  <a:srgbClr val="000000"/>
                </a:solidFill>
                <a:latin typeface="华文楷体" panose="02010600040101010101" charset="-122"/>
                <a:ea typeface="华文楷体" panose="02010600040101010101" charset="-122"/>
                <a:cs typeface="华文楷体" panose="02010600040101010101" charset="-122"/>
                <a:sym typeface="微软雅黑" panose="020B0503020204020204" charset="-122"/>
              </a:rPr>
              <a:t>形式审查制的优缺点</a:t>
            </a:r>
            <a:endParaRPr lang="zh-CN" altLang="en-US" sz="2400" dirty="0">
              <a:solidFill>
                <a:srgbClr val="000000"/>
              </a:solidFill>
              <a:latin typeface="华文楷体" panose="02010600040101010101" charset="-122"/>
              <a:ea typeface="华文楷体" panose="02010600040101010101" charset="-122"/>
              <a:cs typeface="华文楷体" panose="02010600040101010101" charset="-122"/>
              <a:sym typeface="微软雅黑" panose="020B0503020204020204" charset="-122"/>
            </a:endParaRPr>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filter="wipe(left)">
                                      <p:cBhvr>
                                        <p:cTn id="7" dur="500"/>
                                        <p:tgtEl>
                                          <p:spTgt spid="2"/>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filter="wipe(left)">
                                      <p:cBhvr>
                                        <p:cTn id="11" dur="500"/>
                                        <p:tgtEl>
                                          <p:spTgt spid="3"/>
                                        </p:tgtEl>
                                      </p:cBhvr>
                                    </p:animEffect>
                                  </p:childTnLst>
                                </p:cTn>
                              </p:par>
                            </p:childTnLst>
                          </p:cTn>
                        </p:par>
                        <p:par>
                          <p:cTn id="12" fill="hold">
                            <p:stCondLst>
                              <p:cond delay="2000"/>
                            </p:stCondLst>
                            <p:childTnLst>
                              <p:par>
                                <p:cTn id="13" presetID="2" presetClass="entr" presetSubtype="4" fill="hold" grpId="0" nodeType="afterEffect">
                                  <p:stCondLst>
                                    <p:cond delay="500"/>
                                  </p:stCondLst>
                                  <p:childTnLst>
                                    <p:set>
                                      <p:cBhvr>
                                        <p:cTn id="14" dur="1" fill="hold">
                                          <p:stCondLst>
                                            <p:cond delay="0"/>
                                          </p:stCondLst>
                                        </p:cTn>
                                        <p:tgtEl>
                                          <p:spTgt spid="8200"/>
                                        </p:tgtEl>
                                        <p:attrNameLst>
                                          <p:attrName>style.visibility</p:attrName>
                                        </p:attrNameLst>
                                      </p:cBhvr>
                                      <p:to>
                                        <p:strVal val="visible"/>
                                      </p:to>
                                    </p:set>
                                    <p:anim calcmode="lin" valueType="num">
                                      <p:cBhvr>
                                        <p:cTn id="15" dur="500" fill="hold"/>
                                        <p:tgtEl>
                                          <p:spTgt spid="8200"/>
                                        </p:tgtEl>
                                        <p:attrNameLst>
                                          <p:attrName>ppt_x</p:attrName>
                                        </p:attrNameLst>
                                      </p:cBhvr>
                                      <p:tavLst>
                                        <p:tav tm="0">
                                          <p:val>
                                            <p:strVal val="#ppt_x"/>
                                          </p:val>
                                        </p:tav>
                                        <p:tav tm="100000">
                                          <p:val>
                                            <p:strVal val="#ppt_x"/>
                                          </p:val>
                                        </p:tav>
                                      </p:tavLst>
                                    </p:anim>
                                    <p:anim calcmode="lin" valueType="num">
                                      <p:cBhvr>
                                        <p:cTn id="16" dur="500" fill="hold"/>
                                        <p:tgtEl>
                                          <p:spTgt spid="8200"/>
                                        </p:tgtEl>
                                        <p:attrNameLst>
                                          <p:attrName>ppt_y</p:attrName>
                                        </p:attrNameLst>
                                      </p:cBhvr>
                                      <p:tavLst>
                                        <p:tav tm="0">
                                          <p:val>
                                            <p:strVal val="1+#ppt_h/2"/>
                                          </p:val>
                                        </p:tav>
                                        <p:tav tm="100000">
                                          <p:val>
                                            <p:strVal val="#ppt_y"/>
                                          </p:val>
                                        </p:tav>
                                      </p:tavLst>
                                    </p:anim>
                                  </p:childTnLst>
                                </p:cTn>
                              </p:par>
                            </p:childTnLst>
                          </p:cTn>
                        </p:par>
                        <p:par>
                          <p:cTn id="17" fill="hold">
                            <p:stCondLst>
                              <p:cond delay="3000"/>
                            </p:stCondLst>
                            <p:childTnLst>
                              <p:par>
                                <p:cTn id="18" presetID="2" presetClass="entr" presetSubtype="4" fill="hold" grpId="0" nodeType="afterEffect">
                                  <p:stCondLst>
                                    <p:cond delay="500"/>
                                  </p:stCondLst>
                                  <p:childTnLst>
                                    <p:set>
                                      <p:cBhvr>
                                        <p:cTn id="19" dur="1" fill="hold">
                                          <p:stCondLst>
                                            <p:cond delay="0"/>
                                          </p:stCondLst>
                                        </p:cTn>
                                        <p:tgtEl>
                                          <p:spTgt spid="8201"/>
                                        </p:tgtEl>
                                        <p:attrNameLst>
                                          <p:attrName>style.visibility</p:attrName>
                                        </p:attrNameLst>
                                      </p:cBhvr>
                                      <p:to>
                                        <p:strVal val="visible"/>
                                      </p:to>
                                    </p:set>
                                    <p:anim calcmode="lin" valueType="num">
                                      <p:cBhvr>
                                        <p:cTn id="20" dur="500" fill="hold"/>
                                        <p:tgtEl>
                                          <p:spTgt spid="8201"/>
                                        </p:tgtEl>
                                        <p:attrNameLst>
                                          <p:attrName>ppt_x</p:attrName>
                                        </p:attrNameLst>
                                      </p:cBhvr>
                                      <p:tavLst>
                                        <p:tav tm="0">
                                          <p:val>
                                            <p:strVal val="#ppt_x"/>
                                          </p:val>
                                        </p:tav>
                                        <p:tav tm="100000">
                                          <p:val>
                                            <p:strVal val="#ppt_x"/>
                                          </p:val>
                                        </p:tav>
                                      </p:tavLst>
                                    </p:anim>
                                    <p:anim calcmode="lin" valueType="num">
                                      <p:cBhvr>
                                        <p:cTn id="21" dur="500" fill="hold"/>
                                        <p:tgtEl>
                                          <p:spTgt spid="8201"/>
                                        </p:tgtEl>
                                        <p:attrNameLst>
                                          <p:attrName>ppt_y</p:attrName>
                                        </p:attrNameLst>
                                      </p:cBhvr>
                                      <p:tavLst>
                                        <p:tav tm="0">
                                          <p:val>
                                            <p:strVal val="1+#ppt_h/2"/>
                                          </p:val>
                                        </p:tav>
                                        <p:tav tm="100000">
                                          <p:val>
                                            <p:strVal val="#ppt_y"/>
                                          </p:val>
                                        </p:tav>
                                      </p:tavLst>
                                    </p:anim>
                                  </p:childTnLst>
                                </p:cTn>
                              </p:par>
                            </p:childTnLst>
                          </p:cTn>
                        </p:par>
                        <p:par>
                          <p:cTn id="22" fill="hold">
                            <p:stCondLst>
                              <p:cond delay="4000"/>
                            </p:stCondLst>
                            <p:childTnLst>
                              <p:par>
                                <p:cTn id="23" presetID="2" presetClass="entr" presetSubtype="4" fill="hold" grpId="0" nodeType="afterEffect">
                                  <p:stCondLst>
                                    <p:cond delay="500"/>
                                  </p:stCondLst>
                                  <p:childTnLst>
                                    <p:set>
                                      <p:cBhvr>
                                        <p:cTn id="24" dur="1" fill="hold">
                                          <p:stCondLst>
                                            <p:cond delay="0"/>
                                          </p:stCondLst>
                                        </p:cTn>
                                        <p:tgtEl>
                                          <p:spTgt spid="8202"/>
                                        </p:tgtEl>
                                        <p:attrNameLst>
                                          <p:attrName>style.visibility</p:attrName>
                                        </p:attrNameLst>
                                      </p:cBhvr>
                                      <p:to>
                                        <p:strVal val="visible"/>
                                      </p:to>
                                    </p:set>
                                    <p:anim calcmode="lin" valueType="num">
                                      <p:cBhvr>
                                        <p:cTn id="25" dur="500" fill="hold"/>
                                        <p:tgtEl>
                                          <p:spTgt spid="8202"/>
                                        </p:tgtEl>
                                        <p:attrNameLst>
                                          <p:attrName>ppt_x</p:attrName>
                                        </p:attrNameLst>
                                      </p:cBhvr>
                                      <p:tavLst>
                                        <p:tav tm="0">
                                          <p:val>
                                            <p:strVal val="#ppt_x"/>
                                          </p:val>
                                        </p:tav>
                                        <p:tav tm="100000">
                                          <p:val>
                                            <p:strVal val="#ppt_x"/>
                                          </p:val>
                                        </p:tav>
                                      </p:tavLst>
                                    </p:anim>
                                    <p:anim calcmode="lin" valueType="num">
                                      <p:cBhvr>
                                        <p:cTn id="26" dur="500" fill="hold"/>
                                        <p:tgtEl>
                                          <p:spTgt spid="8202"/>
                                        </p:tgtEl>
                                        <p:attrNameLst>
                                          <p:attrName>ppt_y</p:attrName>
                                        </p:attrNameLst>
                                      </p:cBhvr>
                                      <p:tavLst>
                                        <p:tav tm="0">
                                          <p:val>
                                            <p:strVal val="1+#ppt_h/2"/>
                                          </p:val>
                                        </p:tav>
                                        <p:tav tm="100000">
                                          <p:val>
                                            <p:strVal val="#ppt_y"/>
                                          </p:val>
                                        </p:tav>
                                      </p:tavLst>
                                    </p:anim>
                                  </p:childTnLst>
                                </p:cTn>
                              </p:par>
                            </p:childTnLst>
                          </p:cTn>
                        </p:par>
                        <p:par>
                          <p:cTn id="27" fill="hold">
                            <p:stCondLst>
                              <p:cond delay="5000"/>
                            </p:stCondLst>
                            <p:childTnLst>
                              <p:par>
                                <p:cTn id="28" presetID="2" presetClass="entr" presetSubtype="4" fill="hold" grpId="0" nodeType="afterEffect">
                                  <p:stCondLst>
                                    <p:cond delay="500"/>
                                  </p:stCondLst>
                                  <p:childTnLst>
                                    <p:set>
                                      <p:cBhvr>
                                        <p:cTn id="29" dur="1" fill="hold">
                                          <p:stCondLst>
                                            <p:cond delay="0"/>
                                          </p:stCondLst>
                                        </p:cTn>
                                        <p:tgtEl>
                                          <p:spTgt spid="8203"/>
                                        </p:tgtEl>
                                        <p:attrNameLst>
                                          <p:attrName>style.visibility</p:attrName>
                                        </p:attrNameLst>
                                      </p:cBhvr>
                                      <p:to>
                                        <p:strVal val="visible"/>
                                      </p:to>
                                    </p:set>
                                    <p:anim calcmode="lin" valueType="num">
                                      <p:cBhvr>
                                        <p:cTn id="30" dur="500" fill="hold"/>
                                        <p:tgtEl>
                                          <p:spTgt spid="8203"/>
                                        </p:tgtEl>
                                        <p:attrNameLst>
                                          <p:attrName>ppt_x</p:attrName>
                                        </p:attrNameLst>
                                      </p:cBhvr>
                                      <p:tavLst>
                                        <p:tav tm="0">
                                          <p:val>
                                            <p:strVal val="#ppt_x"/>
                                          </p:val>
                                        </p:tav>
                                        <p:tav tm="100000">
                                          <p:val>
                                            <p:strVal val="#ppt_x"/>
                                          </p:val>
                                        </p:tav>
                                      </p:tavLst>
                                    </p:anim>
                                    <p:anim calcmode="lin" valueType="num">
                                      <p:cBhvr>
                                        <p:cTn id="31" dur="500" fill="hold"/>
                                        <p:tgtEl>
                                          <p:spTgt spid="8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 grpId="0" bldLvl="0"/>
      <p:bldP spid="8201" grpId="0" bldLvl="0" animBg="1"/>
      <p:bldP spid="8202" grpId="0" bldLvl="0"/>
      <p:bldP spid="820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0990" y="892175"/>
            <a:ext cx="8522335" cy="2543175"/>
          </a:xfrm>
        </p:spPr>
        <p:txBody>
          <a:bodyPr>
            <a:normAutofit fontScale="32500" lnSpcReduction="10000"/>
          </a:bodyPr>
          <a:lstStyle/>
          <a:p>
            <a:pPr fontAlgn="auto">
              <a:lnSpc>
                <a:spcPct val="150000"/>
              </a:lnSpc>
              <a:spcBef>
                <a:spcPts val="0"/>
              </a:spcBef>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2</a:t>
            </a:r>
            <a:r>
              <a:rPr lang="zh-CN" altLang="en-US" sz="8000" dirty="0">
                <a:latin typeface="Times New Roman" panose="02020603050405020304" charset="0"/>
                <a:cs typeface="Times New Roman" panose="02020603050405020304" charset="0"/>
                <a:sym typeface="+mn-ea"/>
              </a:rPr>
              <a:t>、实质审查制：又称完全审查制，国家专利主管机关对专利申请不仅进行形式审查，而且进行实质审查，仅对符合实质审查要求的专利申请授予专利权，审查完成前不事先公开</a:t>
            </a:r>
            <a:endParaRPr lang="zh-CN" altLang="en-US" sz="8000" dirty="0">
              <a:latin typeface="Times New Roman" panose="02020603050405020304" charset="0"/>
              <a:cs typeface="Times New Roman" panose="02020603050405020304" charset="0"/>
              <a:sym typeface="+mn-ea"/>
            </a:endParaRPr>
          </a:p>
          <a:p>
            <a:pPr marL="819150" indent="-457200" fontAlgn="auto">
              <a:lnSpc>
                <a:spcPct val="150000"/>
              </a:lnSpc>
              <a:spcBef>
                <a:spcPts val="0"/>
              </a:spcBef>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1836年美国最先实施</a:t>
            </a:r>
            <a:endParaRPr lang="en-US" altLang="zh-CN" sz="8000" dirty="0">
              <a:latin typeface="+mn-ea"/>
            </a:endParaRPr>
          </a:p>
        </p:txBody>
      </p:sp>
      <p:grpSp>
        <p:nvGrpSpPr>
          <p:cNvPr id="2" name="Group 3"/>
          <p:cNvGrpSpPr/>
          <p:nvPr/>
        </p:nvGrpSpPr>
        <p:grpSpPr>
          <a:xfrm>
            <a:off x="4645025" y="3634105"/>
            <a:ext cx="3527425" cy="2171874"/>
            <a:chOff x="0" y="0"/>
            <a:chExt cx="1587" cy="1179"/>
          </a:xfrm>
        </p:grpSpPr>
        <p:sp>
          <p:nvSpPr>
            <p:cNvPr id="9230" name="AutoShape 7"/>
            <p:cNvSpPr/>
            <p:nvPr/>
          </p:nvSpPr>
          <p:spPr>
            <a:xfrm>
              <a:off x="0" y="0"/>
              <a:ext cx="1587" cy="1179"/>
            </a:xfrm>
            <a:prstGeom prst="roundRect">
              <a:avLst>
                <a:gd name="adj" fmla="val 9981"/>
              </a:avLst>
            </a:prstGeom>
            <a:solidFill>
              <a:srgbClr val="FFFFFF">
                <a:alpha val="89018"/>
              </a:srgbClr>
            </a:solidFill>
            <a:ln w="25400" cap="flat" cmpd="sng">
              <a:solidFill>
                <a:srgbClr val="8064A2"/>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9231" name="Rectangle 8"/>
            <p:cNvSpPr/>
            <p:nvPr/>
          </p:nvSpPr>
          <p:spPr>
            <a:xfrm>
              <a:off x="35" y="28"/>
              <a:ext cx="1499" cy="1151"/>
            </a:xfrm>
            <a:prstGeom prst="rect">
              <a:avLst/>
            </a:prstGeom>
            <a:noFill/>
            <a:ln w="9525">
              <a:noFill/>
            </a:ln>
          </p:spPr>
          <p:txBody>
            <a:bodyPr lIns="25400" tIns="25400" rIns="25400" bIns="254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8100" lvl="0" indent="-38100" algn="just" eaLnBrk="1" hangingPunct="1">
                <a:spcBef>
                  <a:spcPts val="290"/>
                </a:spcBef>
                <a:buClr>
                  <a:srgbClr val="595959"/>
                </a:buClr>
                <a:buSzPct val="100000"/>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1</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、要建立庞大的专利机构，耗费大量人力物力</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38100" lvl="0" indent="-38100" algn="just" eaLnBrk="1" hangingPunct="1">
                <a:spcBef>
                  <a:spcPts val="290"/>
                </a:spcBef>
                <a:buClr>
                  <a:srgbClr val="595959"/>
                </a:buClr>
                <a:buSzPct val="100000"/>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2</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、时间长，可能造成申请案大量积压</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38100" lvl="0" indent="-38100" algn="just" eaLnBrk="1" hangingPunct="1">
                <a:spcBef>
                  <a:spcPts val="290"/>
                </a:spcBef>
                <a:buClr>
                  <a:srgbClr val="595959"/>
                </a:buClr>
                <a:buSzPct val="100000"/>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3</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、损害申请人合法权益</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38100" lvl="0" indent="-38100" algn="just" eaLnBrk="1" hangingPunct="1">
                <a:spcBef>
                  <a:spcPts val="290"/>
                </a:spcBef>
                <a:buClr>
                  <a:srgbClr val="595959"/>
                </a:buClr>
                <a:buSzPct val="100000"/>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4</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、降低专利情报价值</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p:txBody>
        </p:sp>
      </p:grpSp>
      <p:grpSp>
        <p:nvGrpSpPr>
          <p:cNvPr id="4" name="Group 6"/>
          <p:cNvGrpSpPr/>
          <p:nvPr/>
        </p:nvGrpSpPr>
        <p:grpSpPr>
          <a:xfrm>
            <a:off x="6478905" y="5647055"/>
            <a:ext cx="1820545" cy="662940"/>
            <a:chOff x="0" y="0"/>
            <a:chExt cx="1278" cy="505"/>
          </a:xfrm>
        </p:grpSpPr>
        <p:sp>
          <p:nvSpPr>
            <p:cNvPr id="9228" name="AutoShape 10"/>
            <p:cNvSpPr/>
            <p:nvPr/>
          </p:nvSpPr>
          <p:spPr>
            <a:xfrm>
              <a:off x="0" y="0"/>
              <a:ext cx="1269" cy="505"/>
            </a:xfrm>
            <a:prstGeom prst="roundRect">
              <a:avLst>
                <a:gd name="adj" fmla="val 9981"/>
              </a:avLst>
            </a:prstGeom>
            <a:solidFill>
              <a:srgbClr val="8064A2"/>
            </a:solidFill>
            <a:ln w="25400" cap="flat" cmpd="sng">
              <a:solidFill>
                <a:srgbClr val="FFFFFF"/>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9229" name="Rectangle 11"/>
            <p:cNvSpPr/>
            <p:nvPr/>
          </p:nvSpPr>
          <p:spPr>
            <a:xfrm>
              <a:off x="14" y="100"/>
              <a:ext cx="1264" cy="304"/>
            </a:xfrm>
            <a:prstGeom prst="rect">
              <a:avLst/>
            </a:prstGeom>
            <a:noFill/>
            <a:ln w="9525">
              <a:noFill/>
            </a:ln>
          </p:spPr>
          <p:txBody>
            <a:bodyPr lIns="25400" tIns="25400" rIns="25400" bIns="25400"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90000"/>
                </a:lnSpc>
                <a:spcBef>
                  <a:spcPts val="1050"/>
                </a:spcBef>
                <a:buFont typeface="Arial" panose="020B0604020202020204" pitchFamily="34" charset="0"/>
                <a:buNone/>
              </a:pPr>
              <a:r>
                <a:rPr lang="zh-CN" altLang="en-US" sz="2400" dirty="0">
                  <a:solidFill>
                    <a:srgbClr val="FFFFFF"/>
                  </a:solidFill>
                  <a:latin typeface="华文楷体" panose="02010600040101010101" charset="-122"/>
                  <a:ea typeface="华文楷体" panose="02010600040101010101" charset="-122"/>
                  <a:sym typeface="Arial Unicode MS" panose="020B0604020202020204" pitchFamily="34" charset="-122"/>
                </a:rPr>
                <a:t>缺点</a:t>
              </a:r>
              <a:endParaRPr lang="zh-CN" altLang="en-US" sz="2400" dirty="0">
                <a:solidFill>
                  <a:srgbClr val="FFFFFF"/>
                </a:solidFill>
                <a:latin typeface="华文楷体" panose="02010600040101010101" charset="-122"/>
                <a:ea typeface="华文楷体" panose="02010600040101010101" charset="-122"/>
                <a:sym typeface="Arial Unicode MS" panose="020B0604020202020204" pitchFamily="34" charset="-122"/>
              </a:endParaRPr>
            </a:p>
          </p:txBody>
        </p:sp>
      </p:grpSp>
      <p:grpSp>
        <p:nvGrpSpPr>
          <p:cNvPr id="5" name="Group 9"/>
          <p:cNvGrpSpPr/>
          <p:nvPr/>
        </p:nvGrpSpPr>
        <p:grpSpPr>
          <a:xfrm>
            <a:off x="881380" y="3453130"/>
            <a:ext cx="3298279" cy="2298438"/>
            <a:chOff x="0" y="0"/>
            <a:chExt cx="1420" cy="1787"/>
          </a:xfrm>
        </p:grpSpPr>
        <p:sp>
          <p:nvSpPr>
            <p:cNvPr id="9226" name="AutoShape 13"/>
            <p:cNvSpPr/>
            <p:nvPr/>
          </p:nvSpPr>
          <p:spPr>
            <a:xfrm>
              <a:off x="0" y="0"/>
              <a:ext cx="1420" cy="1787"/>
            </a:xfrm>
            <a:prstGeom prst="roundRect">
              <a:avLst>
                <a:gd name="adj" fmla="val 9981"/>
              </a:avLst>
            </a:prstGeom>
            <a:solidFill>
              <a:srgbClr val="FFFFFF">
                <a:alpha val="89018"/>
              </a:srgbClr>
            </a:solidFill>
            <a:ln w="25400" cap="flat" cmpd="sng">
              <a:solidFill>
                <a:srgbClr val="4F81BD"/>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9227" name="Rectangle 14"/>
            <p:cNvSpPr/>
            <p:nvPr/>
          </p:nvSpPr>
          <p:spPr>
            <a:xfrm>
              <a:off x="20" y="291"/>
              <a:ext cx="1349" cy="1496"/>
            </a:xfrm>
            <a:prstGeom prst="rect">
              <a:avLst/>
            </a:prstGeom>
            <a:noFill/>
            <a:ln w="9525">
              <a:noFill/>
            </a:ln>
          </p:spPr>
          <p:txBody>
            <a:bodyPr lIns="25400" tIns="25400" rIns="25400" bIns="254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609600" lvl="0" indent="-609600" eaLnBrk="1" hangingPunct="1">
                <a:lnSpc>
                  <a:spcPct val="150000"/>
                </a:lnSpc>
                <a:spcBef>
                  <a:spcPct val="0"/>
                </a:spcBef>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1</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、专利质量有保证</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609600" lvl="0" indent="-609600" eaLnBrk="1" hangingPunct="1">
                <a:lnSpc>
                  <a:spcPct val="150000"/>
                </a:lnSpc>
                <a:spcBef>
                  <a:spcPct val="0"/>
                </a:spcBef>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2</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、有利于减少争议和诉讼</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609600" lvl="0" indent="-609600" eaLnBrk="1" hangingPunct="1">
                <a:lnSpc>
                  <a:spcPct val="150000"/>
                </a:lnSpc>
                <a:spcBef>
                  <a:spcPct val="0"/>
                </a:spcBef>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3</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、权利稳定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609600" lvl="0" indent="-609600" eaLnBrk="1" hangingPunct="1">
                <a:lnSpc>
                  <a:spcPct val="150000"/>
                </a:lnSpc>
                <a:spcBef>
                  <a:spcPct val="0"/>
                </a:spcBef>
                <a:buFont typeface="Arial" panose="020B0604020202020204" pitchFamily="34" charset="0"/>
                <a:buNone/>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4</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、信息保密</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p:txBody>
        </p:sp>
      </p:grpSp>
      <p:grpSp>
        <p:nvGrpSpPr>
          <p:cNvPr id="6" name="Group 12"/>
          <p:cNvGrpSpPr/>
          <p:nvPr/>
        </p:nvGrpSpPr>
        <p:grpSpPr>
          <a:xfrm>
            <a:off x="699135" y="3203575"/>
            <a:ext cx="1757680" cy="669925"/>
            <a:chOff x="0" y="0"/>
            <a:chExt cx="1278" cy="505"/>
          </a:xfrm>
        </p:grpSpPr>
        <p:sp>
          <p:nvSpPr>
            <p:cNvPr id="9224" name="AutoShape 16"/>
            <p:cNvSpPr/>
            <p:nvPr/>
          </p:nvSpPr>
          <p:spPr>
            <a:xfrm>
              <a:off x="0" y="0"/>
              <a:ext cx="1269" cy="505"/>
            </a:xfrm>
            <a:prstGeom prst="roundRect">
              <a:avLst>
                <a:gd name="adj" fmla="val 9981"/>
              </a:avLst>
            </a:prstGeom>
            <a:solidFill>
              <a:srgbClr val="4F81BD"/>
            </a:solidFill>
            <a:ln w="25400" cap="flat" cmpd="sng">
              <a:solidFill>
                <a:srgbClr val="FFFFFF"/>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9225" name="Rectangle 17"/>
            <p:cNvSpPr/>
            <p:nvPr/>
          </p:nvSpPr>
          <p:spPr>
            <a:xfrm>
              <a:off x="14" y="100"/>
              <a:ext cx="1264" cy="304"/>
            </a:xfrm>
            <a:prstGeom prst="rect">
              <a:avLst/>
            </a:prstGeom>
            <a:noFill/>
            <a:ln w="9525">
              <a:noFill/>
            </a:ln>
          </p:spPr>
          <p:txBody>
            <a:bodyPr lIns="25400" tIns="25400" rIns="25400" bIns="25400"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90000"/>
                </a:lnSpc>
                <a:spcBef>
                  <a:spcPts val="1050"/>
                </a:spcBef>
                <a:buFont typeface="Arial" panose="020B0604020202020204" pitchFamily="34" charset="0"/>
                <a:buNone/>
              </a:pPr>
              <a:r>
                <a:rPr lang="zh-CN" altLang="en-US" sz="2400" dirty="0">
                  <a:solidFill>
                    <a:srgbClr val="FFFFFF"/>
                  </a:solidFill>
                  <a:latin typeface="华文楷体" panose="02010600040101010101" charset="-122"/>
                  <a:ea typeface="华文楷体" panose="02010600040101010101" charset="-122"/>
                  <a:sym typeface="Arial Unicode MS" panose="020B0604020202020204" pitchFamily="34" charset="-122"/>
                </a:rPr>
                <a:t>优点</a:t>
              </a:r>
              <a:endParaRPr lang="zh-CN" altLang="en-US" sz="2400" dirty="0">
                <a:solidFill>
                  <a:srgbClr val="FFFFFF"/>
                </a:solidFill>
                <a:latin typeface="华文楷体" panose="02010600040101010101" charset="-122"/>
                <a:ea typeface="华文楷体" panose="02010600040101010101" charset="-122"/>
                <a:sym typeface="Arial Unicode MS" panose="020B0604020202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strVal val="#ppt_w*0.05"/>
                                          </p:val>
                                        </p:tav>
                                        <p:tav tm="100000">
                                          <p:val>
                                            <p:strVal val="#ppt_w"/>
                                          </p:val>
                                        </p:tav>
                                      </p:tavLst>
                                    </p:anim>
                                    <p:anim calcmode="lin" valueType="num">
                                      <p:cBhvr>
                                        <p:cTn id="15" dur="500" fill="hold"/>
                                        <p:tgtEl>
                                          <p:spTgt spid="6"/>
                                        </p:tgtEl>
                                        <p:attrNameLst>
                                          <p:attrName>ppt_h</p:attrName>
                                        </p:attrNameLst>
                                      </p:cBhvr>
                                      <p:tavLst>
                                        <p:tav tm="0">
                                          <p:val>
                                            <p:strVal val="#ppt_h"/>
                                          </p:val>
                                        </p:tav>
                                        <p:tav tm="100000">
                                          <p:val>
                                            <p:strVal val="#ppt_h"/>
                                          </p:val>
                                        </p:tav>
                                      </p:tavLst>
                                    </p:anim>
                                    <p:anim calcmode="lin" valueType="num">
                                      <p:cBhvr>
                                        <p:cTn id="16" dur="500" fill="hold"/>
                                        <p:tgtEl>
                                          <p:spTgt spid="6"/>
                                        </p:tgtEl>
                                        <p:attrNameLst>
                                          <p:attrName>ppt_x</p:attrName>
                                        </p:attrNameLst>
                                      </p:cBhvr>
                                      <p:tavLst>
                                        <p:tav tm="0">
                                          <p:val>
                                            <p:strVal val="#ppt_x-.2"/>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Horizontal)">
                                      <p:cBhvr>
                                        <p:cTn id="23" dur="500"/>
                                        <p:tgtEl>
                                          <p:spTgt spid="2"/>
                                        </p:tgtEl>
                                      </p:cBhvr>
                                    </p:animEffect>
                                  </p:childTnLst>
                                </p:cTn>
                              </p:par>
                              <p:par>
                                <p:cTn id="24" presetID="16" presetClass="entr" presetSubtype="2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arn(in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460" y="1101725"/>
            <a:ext cx="8580755" cy="4693920"/>
          </a:xfrm>
        </p:spPr>
        <p:txBody>
          <a:bodyPr>
            <a:normAutofit fontScale="25000" lnSpcReduction="10000"/>
          </a:bodyPr>
          <a:lstStyle/>
          <a:p>
            <a:pPr fontAlgn="auto">
              <a:lnSpc>
                <a:spcPct val="150000"/>
              </a:lnSpc>
              <a:spcBef>
                <a:spcPts val="0"/>
              </a:spcBef>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3</a:t>
            </a:r>
            <a:r>
              <a:rPr lang="zh-CN" altLang="en-US" sz="8000" dirty="0">
                <a:latin typeface="Times New Roman" panose="02020603050405020304" charset="0"/>
                <a:cs typeface="Times New Roman" panose="02020603050405020304" charset="0"/>
                <a:sym typeface="+mn-ea"/>
              </a:rPr>
              <a:t>、延迟审查制：提出申请/受理、</a:t>
            </a:r>
            <a:r>
              <a:rPr lang="en-US" altLang="zh-CN" sz="8000" dirty="0">
                <a:latin typeface="+mn-ea"/>
                <a:sym typeface="+mn-ea"/>
              </a:rPr>
              <a:t>初步审查、早期公开、请求实质审查</a:t>
            </a:r>
            <a:r>
              <a:rPr lang="zh-CN" altLang="en-US" sz="8000" dirty="0">
                <a:latin typeface="+mn-ea"/>
                <a:sym typeface="+mn-ea"/>
              </a:rPr>
              <a:t>、实质审查、授权公告</a:t>
            </a:r>
            <a:endParaRPr lang="zh-CN" altLang="en-US" sz="80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en-US" altLang="zh-CN" sz="8000" dirty="0">
                <a:latin typeface="+mn-ea"/>
              </a:rPr>
              <a:t>收到发明专利申请后，经初步审查认为符合</a:t>
            </a:r>
            <a:r>
              <a:rPr lang="zh-CN" altLang="en-US" sz="8000" dirty="0">
                <a:latin typeface="+mn-ea"/>
              </a:rPr>
              <a:t>法律</a:t>
            </a:r>
            <a:r>
              <a:rPr lang="en-US" altLang="zh-CN" sz="8000" dirty="0">
                <a:latin typeface="+mn-ea"/>
              </a:rPr>
              <a:t>要求，自申请日起满</a:t>
            </a:r>
            <a:r>
              <a:rPr lang="en-US" altLang="zh-CN" sz="8000" dirty="0">
                <a:latin typeface="Times New Roman" panose="02020603050405020304" charset="0"/>
                <a:cs typeface="Times New Roman" panose="02020603050405020304" charset="0"/>
              </a:rPr>
              <a:t>18个月</a:t>
            </a:r>
            <a:r>
              <a:rPr lang="en-US" altLang="zh-CN" sz="8000" dirty="0">
                <a:latin typeface="+mn-ea"/>
              </a:rPr>
              <a:t>即行公布</a:t>
            </a:r>
            <a:r>
              <a:rPr lang="zh-CN" altLang="en-US" sz="8000" dirty="0">
                <a:latin typeface="+mn-ea"/>
              </a:rPr>
              <a:t>，也</a:t>
            </a:r>
            <a:r>
              <a:rPr lang="en-US" altLang="zh-CN" sz="8000" dirty="0">
                <a:latin typeface="+mn-ea"/>
              </a:rPr>
              <a:t>可根据申请人的请求早日公布其申请</a:t>
            </a:r>
            <a:r>
              <a:rPr lang="zh-CN" altLang="en-US" sz="8000" dirty="0">
                <a:latin typeface="+mn-ea"/>
              </a:rPr>
              <a:t>，早期公开后该发明已成为公开发表的技术，</a:t>
            </a:r>
            <a:r>
              <a:rPr lang="zh-CN" altLang="en-US" sz="8000" dirty="0">
                <a:latin typeface="Times New Roman" panose="02020603050405020304" charset="0"/>
                <a:cs typeface="Times New Roman" panose="02020603050405020304" charset="0"/>
              </a:rPr>
              <a:t>获得一定的临时保护（</a:t>
            </a:r>
            <a:r>
              <a:rPr lang="en-US" altLang="zh-CN" sz="8000" dirty="0">
                <a:latin typeface="Times New Roman" panose="02020603050405020304" charset="0"/>
                <a:cs typeface="Times New Roman" panose="02020603050405020304" charset="0"/>
              </a:rPr>
              <a:t>A34</a:t>
            </a:r>
            <a:r>
              <a:rPr lang="zh-CN" altLang="en-US" sz="8000" dirty="0">
                <a:latin typeface="Times New Roman" panose="02020603050405020304" charset="0"/>
                <a:cs typeface="Times New Roman" panose="02020603050405020304" charset="0"/>
              </a:rPr>
              <a:t>）</a:t>
            </a:r>
            <a:endParaRPr lang="zh-CN" altLang="en-US" sz="80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en-US" altLang="zh-CN" sz="8000" dirty="0">
                <a:latin typeface="+mn-ea"/>
              </a:rPr>
              <a:t>自申请日起</a:t>
            </a:r>
            <a:r>
              <a:rPr lang="en-US" altLang="zh-CN" sz="8000" dirty="0">
                <a:latin typeface="Times New Roman" panose="02020603050405020304" charset="0"/>
                <a:cs typeface="Times New Roman" panose="02020603050405020304" charset="0"/>
              </a:rPr>
              <a:t>3</a:t>
            </a:r>
            <a:r>
              <a:rPr lang="en-US" altLang="zh-CN" sz="8000" dirty="0">
                <a:latin typeface="+mn-ea"/>
              </a:rPr>
              <a:t>年内，可以根据申请人随时提出的请求进行实质审查；无正当理由逾期不请求实质审查的，该申请即被视为撤回</a:t>
            </a:r>
            <a:endParaRPr lang="en-US" altLang="zh-CN" sz="8000" dirty="0">
              <a:latin typeface="+mn-ea"/>
            </a:endParaRPr>
          </a:p>
          <a:p>
            <a:pPr marL="590550" fontAlgn="auto">
              <a:lnSpc>
                <a:spcPct val="150000"/>
              </a:lnSpc>
              <a:spcBef>
                <a:spcPts val="0"/>
              </a:spcBef>
              <a:buFont typeface="Wingdings" panose="05000000000000000000" charset="0"/>
              <a:buChar char="p"/>
            </a:pPr>
            <a:r>
              <a:rPr lang="en-US" altLang="zh-CN" sz="8000" dirty="0">
                <a:latin typeface="+mn-ea"/>
              </a:rPr>
              <a:t>国务院专利行政部门认为必要</a:t>
            </a:r>
            <a:r>
              <a:rPr lang="zh-CN" altLang="en-US" sz="8000" dirty="0">
                <a:latin typeface="+mn-ea"/>
              </a:rPr>
              <a:t>时</a:t>
            </a:r>
            <a:r>
              <a:rPr lang="en-US" altLang="zh-CN" sz="8000" dirty="0">
                <a:latin typeface="+mn-ea"/>
              </a:rPr>
              <a:t>，可以自行</a:t>
            </a:r>
            <a:r>
              <a:rPr lang="zh-CN" altLang="en-US" sz="8000" dirty="0">
                <a:latin typeface="+mn-ea"/>
              </a:rPr>
              <a:t>进行</a:t>
            </a:r>
            <a:r>
              <a:rPr lang="en-US" altLang="zh-CN" sz="8000" dirty="0">
                <a:latin typeface="+mn-ea"/>
              </a:rPr>
              <a:t>实质审查（</a:t>
            </a:r>
            <a:r>
              <a:rPr lang="en-US" altLang="zh-CN" sz="8000" dirty="0">
                <a:latin typeface="Times New Roman" panose="02020603050405020304" charset="0"/>
                <a:cs typeface="Times New Roman" panose="02020603050405020304" charset="0"/>
              </a:rPr>
              <a:t>A35</a:t>
            </a:r>
            <a:r>
              <a:rPr lang="en-US" altLang="zh-CN" sz="8000" dirty="0">
                <a:latin typeface="+mn-ea"/>
              </a:rPr>
              <a:t>)</a:t>
            </a:r>
            <a:endParaRPr lang="en-US" altLang="zh-CN" sz="8000" dirty="0">
              <a:latin typeface="+mn-ea"/>
            </a:endParaRPr>
          </a:p>
          <a:p>
            <a:pPr marL="590550" fontAlgn="auto">
              <a:lnSpc>
                <a:spcPct val="150000"/>
              </a:lnSpc>
              <a:spcBef>
                <a:spcPts val="0"/>
              </a:spcBef>
              <a:buFont typeface="Wingdings" panose="05000000000000000000" charset="0"/>
              <a:buChar char="p"/>
            </a:pPr>
            <a:r>
              <a:rPr lang="en-US" altLang="zh-CN" sz="8000" dirty="0">
                <a:latin typeface="Times New Roman" panose="02020603050405020304" charset="0"/>
                <a:cs typeface="Times New Roman" panose="02020603050405020304" charset="0"/>
              </a:rPr>
              <a:t>1964年</a:t>
            </a:r>
            <a:r>
              <a:rPr lang="en-US" altLang="zh-CN" sz="8000" dirty="0">
                <a:latin typeface="+mn-ea"/>
              </a:rPr>
              <a:t>荷兰最早实施</a:t>
            </a:r>
            <a:r>
              <a:rPr lang="zh-CN" altLang="en-US" sz="8000" dirty="0">
                <a:latin typeface="+mn-ea"/>
              </a:rPr>
              <a:t>，</a:t>
            </a:r>
            <a:r>
              <a:rPr lang="en-US" altLang="zh-CN" sz="8000" dirty="0">
                <a:latin typeface="+mn-ea"/>
              </a:rPr>
              <a:t>为绝大多数国家采用</a:t>
            </a:r>
            <a:endParaRPr lang="en-US" altLang="zh-CN" sz="8000" dirty="0">
              <a:latin typeface="+mn-ea"/>
            </a:endParaRPr>
          </a:p>
          <a:p>
            <a:pPr marL="590550" fontAlgn="auto">
              <a:lnSpc>
                <a:spcPct val="150000"/>
              </a:lnSpc>
              <a:spcBef>
                <a:spcPts val="0"/>
              </a:spcBef>
              <a:buFont typeface="Wingdings" panose="05000000000000000000" charset="0"/>
              <a:buChar char="p"/>
            </a:pPr>
            <a:r>
              <a:rPr lang="en-US" altLang="zh-CN" sz="8000" dirty="0">
                <a:latin typeface="+mn-ea"/>
              </a:rPr>
              <a:t>我国对发明专利申请采用延迟审查制</a:t>
            </a:r>
            <a:endParaRPr lang="en-US" altLang="zh-CN" sz="8000" dirty="0">
              <a:latin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idx="4294967295"/>
          </p:nvPr>
        </p:nvSpPr>
        <p:spPr>
          <a:xfrm>
            <a:off x="457200" y="969010"/>
            <a:ext cx="8229600" cy="687705"/>
          </a:xfrm>
        </p:spPr>
        <p:txBody>
          <a:bodyPr vert="horz" wrap="square" lIns="91440" tIns="45720" rIns="91440" bIns="45720" anchor="ctr"/>
          <a:lstStyle/>
          <a:p>
            <a:pPr eaLnBrk="1" hangingPunct="1"/>
            <a:r>
              <a:rPr lang="zh-CN" altLang="en-US" sz="2400" dirty="0">
                <a:solidFill>
                  <a:srgbClr val="000000"/>
                </a:solidFill>
                <a:sym typeface="微软雅黑" panose="020B0503020204020204" charset="-122"/>
              </a:rPr>
              <a:t>评论：延迟审查制的优缺点</a:t>
            </a:r>
            <a:endParaRPr lang="zh-CN" altLang="en-US" sz="2400" dirty="0">
              <a:solidFill>
                <a:srgbClr val="000000"/>
              </a:solidFill>
              <a:sym typeface="微软雅黑" panose="020B0503020204020204" charset="-122"/>
            </a:endParaRPr>
          </a:p>
        </p:txBody>
      </p:sp>
      <p:pic>
        <p:nvPicPr>
          <p:cNvPr id="12291" name="Picture 8"/>
          <p:cNvPicPr>
            <a:picLocks noGrp="1"/>
          </p:cNvPicPr>
          <p:nvPr>
            <p:ph idx="1"/>
          </p:nvPr>
        </p:nvPicPr>
        <p:blipFill>
          <a:blip r:embed="rId1"/>
          <a:srcRect/>
          <a:stretch>
            <a:fillRect/>
          </a:stretch>
        </p:blipFill>
        <p:spPr>
          <a:xfrm>
            <a:off x="5286375" y="1571625"/>
            <a:ext cx="3714750" cy="4572000"/>
          </a:xfrm>
        </p:spPr>
      </p:pic>
      <p:sp>
        <p:nvSpPr>
          <p:cNvPr id="12292" name="Rectangle 9"/>
          <p:cNvSpPr/>
          <p:nvPr/>
        </p:nvSpPr>
        <p:spPr>
          <a:xfrm>
            <a:off x="4643438" y="1500188"/>
            <a:ext cx="2705100" cy="714375"/>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30000"/>
              </a:lnSpc>
              <a:spcBef>
                <a:spcPct val="0"/>
              </a:spcBef>
              <a:buFont typeface="Arial" panose="020B0604020202020204" pitchFamily="34" charset="0"/>
              <a:buNone/>
            </a:pPr>
            <a:r>
              <a:rPr lang="zh-CN" altLang="en-US" sz="2800" dirty="0">
                <a:solidFill>
                  <a:srgbClr val="000000"/>
                </a:solidFill>
                <a:latin typeface="华文楷体" panose="02010600040101010101" charset="-122"/>
                <a:ea typeface="华文楷体" panose="02010600040101010101" charset="-122"/>
                <a:sym typeface="Heiti SC Medium" panose="02000000000000000000" charset="-122"/>
              </a:rPr>
              <a:t>缺点</a:t>
            </a:r>
            <a:endParaRPr lang="zh-CN" altLang="en-US" sz="2800" dirty="0">
              <a:solidFill>
                <a:srgbClr val="000000"/>
              </a:solidFill>
              <a:latin typeface="华文楷体" panose="02010600040101010101" charset="-122"/>
              <a:ea typeface="华文楷体" panose="02010600040101010101" charset="-122"/>
              <a:sym typeface="Heiti SC Medium" panose="02000000000000000000" charset="-122"/>
            </a:endParaRPr>
          </a:p>
        </p:txBody>
      </p:sp>
      <p:pic>
        <p:nvPicPr>
          <p:cNvPr id="12293" name="Picture 10"/>
          <p:cNvPicPr>
            <a:picLocks noGrp="1"/>
          </p:cNvPicPr>
          <p:nvPr>
            <p:ph idx="1"/>
          </p:nvPr>
        </p:nvPicPr>
        <p:blipFill>
          <a:blip r:embed="rId2"/>
          <a:srcRect/>
          <a:stretch>
            <a:fillRect/>
          </a:stretch>
        </p:blipFill>
        <p:spPr>
          <a:xfrm>
            <a:off x="358775" y="1571625"/>
            <a:ext cx="3786188" cy="4429125"/>
          </a:xfrm>
        </p:spPr>
      </p:pic>
      <p:sp>
        <p:nvSpPr>
          <p:cNvPr id="12294" name="Rectangle 13"/>
          <p:cNvSpPr/>
          <p:nvPr/>
        </p:nvSpPr>
        <p:spPr>
          <a:xfrm>
            <a:off x="390525" y="2500630"/>
            <a:ext cx="3094990" cy="3287395"/>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eaLnBrk="1" hangingPunct="1">
              <a:lnSpc>
                <a:spcPct val="150000"/>
              </a:lnSpc>
              <a:spcBef>
                <a:spcPct val="0"/>
              </a:spcBef>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减轻专利局审查工作的负担</a:t>
            </a:r>
            <a:endParaRPr lang="en-US" altLang="zh-CN" sz="2000" dirty="0">
              <a:solidFill>
                <a:srgbClr val="000000"/>
              </a:solidFill>
              <a:latin typeface="华文楷体" panose="02010600040101010101" charset="-122"/>
              <a:ea typeface="华文楷体" panose="02010600040101010101" charset="-122"/>
              <a:sym typeface="宋体" panose="02010600030101010101" pitchFamily="2" charset="-122"/>
            </a:endParaRPr>
          </a:p>
          <a:p>
            <a:pPr marL="457200" lvl="0" indent="-457200" eaLnBrk="1" hangingPunct="1">
              <a:lnSpc>
                <a:spcPct val="150000"/>
              </a:lnSpc>
              <a:spcBef>
                <a:spcPct val="0"/>
              </a:spcBef>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有利于科技信息交流，使发明尽早服务社会</a:t>
            </a:r>
            <a:endPar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endParaRPr>
          </a:p>
          <a:p>
            <a:pPr marL="457200" lvl="0" indent="-457200" eaLnBrk="1" hangingPunct="1">
              <a:lnSpc>
                <a:spcPct val="150000"/>
              </a:lnSpc>
              <a:spcBef>
                <a:spcPct val="0"/>
              </a:spcBef>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可主动撤回，或被视撤，减少申请积压</a:t>
            </a:r>
            <a:endParaRPr lang="en-US" altLang="zh-CN" sz="2000" dirty="0">
              <a:solidFill>
                <a:srgbClr val="000000"/>
              </a:solidFill>
              <a:latin typeface="华文楷体" panose="02010600040101010101" charset="-122"/>
              <a:ea typeface="华文楷体" panose="02010600040101010101" charset="-122"/>
              <a:sym typeface="宋体" panose="02010600030101010101" pitchFamily="2" charset="-122"/>
            </a:endParaRPr>
          </a:p>
          <a:p>
            <a:pPr marL="457200" lvl="0" indent="-457200" eaLnBrk="1" hangingPunct="1">
              <a:lnSpc>
                <a:spcPct val="150000"/>
              </a:lnSpc>
              <a:spcBef>
                <a:spcPct val="0"/>
              </a:spcBef>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为申请人减轻费用负担</a:t>
            </a:r>
            <a:endPar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11271" name="Rectangle 14"/>
          <p:cNvSpPr/>
          <p:nvPr/>
        </p:nvSpPr>
        <p:spPr>
          <a:xfrm>
            <a:off x="5029200" y="2559050"/>
            <a:ext cx="2324100" cy="2171700"/>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eaLnBrk="1" hangingPunct="1">
              <a:lnSpc>
                <a:spcPct val="130000"/>
              </a:lnSpc>
              <a:spcBef>
                <a:spcPct val="0"/>
              </a:spcBef>
              <a:buFont typeface="Arial" panose="020B0604020202020204" pitchFamily="34" charset="0"/>
              <a:buNone/>
            </a:pPr>
            <a:endParaRPr lang="zh-CN" altLang="en-US" sz="1800" dirty="0">
              <a:solidFill>
                <a:srgbClr val="FFFFFF"/>
              </a:solidFill>
              <a:latin typeface="华文楷体" panose="02010600040101010101" charset="-122"/>
              <a:ea typeface="华文楷体" panose="02010600040101010101" charset="-122"/>
              <a:sym typeface="Heiti SC Light" panose="02000000000000000000" charset="-122"/>
            </a:endParaRPr>
          </a:p>
        </p:txBody>
      </p:sp>
      <p:sp>
        <p:nvSpPr>
          <p:cNvPr id="12296" name="TextBox 10"/>
          <p:cNvSpPr/>
          <p:nvPr/>
        </p:nvSpPr>
        <p:spPr>
          <a:xfrm>
            <a:off x="714375" y="1643063"/>
            <a:ext cx="1355725" cy="52197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Font typeface="Arial" panose="020B0604020202020204" pitchFamily="34" charset="0"/>
              <a:buNone/>
            </a:pPr>
            <a:r>
              <a:rPr lang="zh-CN" altLang="en-US" sz="2800" dirty="0">
                <a:solidFill>
                  <a:srgbClr val="000000"/>
                </a:solidFill>
                <a:latin typeface="华文楷体" panose="02010600040101010101" charset="-122"/>
                <a:ea typeface="华文楷体" panose="02010600040101010101" charset="-122"/>
                <a:sym typeface="宋体" panose="02010600030101010101" pitchFamily="2" charset="-122"/>
              </a:rPr>
              <a:t>优点</a:t>
            </a:r>
            <a:endParaRPr lang="zh-CN" altLang="en-US" sz="28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12297" name="矩形 11"/>
          <p:cNvSpPr/>
          <p:nvPr/>
        </p:nvSpPr>
        <p:spPr>
          <a:xfrm>
            <a:off x="5327650" y="2571750"/>
            <a:ext cx="3282950" cy="34461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algn="l" eaLnBrk="1" hangingPunct="1">
              <a:lnSpc>
                <a:spcPct val="150000"/>
              </a:lnSpc>
              <a:buClrTx/>
              <a:buSzTx/>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审查程序繁杂</a:t>
            </a:r>
            <a:endPar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endParaRPr>
          </a:p>
          <a:p>
            <a:pPr marL="457200" lvl="0" indent="-457200" algn="l" eaLnBrk="1" hangingPunct="1">
              <a:lnSpc>
                <a:spcPct val="150000"/>
              </a:lnSpc>
              <a:buClrTx/>
              <a:buSzTx/>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申请在法律上存在一个相当长的不确定期限，影响发明的利用和推广</a:t>
            </a:r>
            <a:endPar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endParaRPr>
          </a:p>
          <a:p>
            <a:pPr marL="457200" lvl="0" indent="-457200" algn="l" eaLnBrk="1" hangingPunct="1">
              <a:lnSpc>
                <a:spcPct val="150000"/>
              </a:lnSpc>
              <a:buClrTx/>
              <a:buSzTx/>
              <a:buFont typeface="Wingdings" panose="05000000000000000000" pitchFamily="2" charset="2"/>
              <a:buChar char="Ø"/>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可能对申请人不利：申请公开，可能不被授权(know-how的必要) </a:t>
            </a:r>
            <a:endParaRPr lang="zh-CN" altLang="en-US" sz="24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3"/>
                                        </p:tgtEl>
                                        <p:attrNameLst>
                                          <p:attrName>style.visibility</p:attrName>
                                        </p:attrNameLst>
                                      </p:cBhvr>
                                      <p:to>
                                        <p:strVal val="visible"/>
                                      </p:to>
                                    </p:set>
                                    <p:anim calcmode="lin" valueType="num">
                                      <p:cBhvr additive="base">
                                        <p:cTn id="11" dur="500" fill="hold"/>
                                        <p:tgtEl>
                                          <p:spTgt spid="12293"/>
                                        </p:tgtEl>
                                        <p:attrNameLst>
                                          <p:attrName>ppt_x</p:attrName>
                                        </p:attrNameLst>
                                      </p:cBhvr>
                                      <p:tavLst>
                                        <p:tav tm="0">
                                          <p:val>
                                            <p:strVal val="#ppt_x"/>
                                          </p:val>
                                        </p:tav>
                                        <p:tav tm="100000">
                                          <p:val>
                                            <p:strVal val="#ppt_x"/>
                                          </p:val>
                                        </p:tav>
                                      </p:tavLst>
                                    </p:anim>
                                    <p:anim calcmode="lin" valueType="num">
                                      <p:cBhvr additive="base">
                                        <p:cTn id="12" dur="500" fill="hold"/>
                                        <p:tgtEl>
                                          <p:spTgt spid="1229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296"/>
                                        </p:tgtEl>
                                        <p:attrNameLst>
                                          <p:attrName>style.visibility</p:attrName>
                                        </p:attrNameLst>
                                      </p:cBhvr>
                                      <p:to>
                                        <p:strVal val="visible"/>
                                      </p:to>
                                    </p:set>
                                    <p:anim calcmode="lin" valueType="num">
                                      <p:cBhvr additive="base">
                                        <p:cTn id="15" dur="500" fill="hold"/>
                                        <p:tgtEl>
                                          <p:spTgt spid="12296"/>
                                        </p:tgtEl>
                                        <p:attrNameLst>
                                          <p:attrName>ppt_x</p:attrName>
                                        </p:attrNameLst>
                                      </p:cBhvr>
                                      <p:tavLst>
                                        <p:tav tm="0">
                                          <p:val>
                                            <p:strVal val="#ppt_x"/>
                                          </p:val>
                                        </p:tav>
                                        <p:tav tm="100000">
                                          <p:val>
                                            <p:strVal val="#ppt_x"/>
                                          </p:val>
                                        </p:tav>
                                      </p:tavLst>
                                    </p:anim>
                                    <p:anim calcmode="lin" valueType="num">
                                      <p:cBhvr additive="base">
                                        <p:cTn id="16" dur="500" fill="hold"/>
                                        <p:tgtEl>
                                          <p:spTgt spid="1229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4" presetClass="entr" presetSubtype="0" accel="100000" fill="hold" grpId="0" nodeType="clickEffect">
                                  <p:stCondLst>
                                    <p:cond delay="0"/>
                                  </p:stCondLst>
                                  <p:childTnLst>
                                    <p:set>
                                      <p:cBhvr>
                                        <p:cTn id="20" dur="1" fill="hold">
                                          <p:stCondLst>
                                            <p:cond delay="0"/>
                                          </p:stCondLst>
                                        </p:cTn>
                                        <p:tgtEl>
                                          <p:spTgt spid="12297"/>
                                        </p:tgtEl>
                                        <p:attrNameLst>
                                          <p:attrName>style.visibility</p:attrName>
                                        </p:attrNameLst>
                                      </p:cBhvr>
                                      <p:to>
                                        <p:strVal val="visible"/>
                                      </p:to>
                                    </p:set>
                                    <p:anim calcmode="lin" valueType="num">
                                      <p:cBhvr>
                                        <p:cTn id="21" dur="500" fill="hold"/>
                                        <p:tgtEl>
                                          <p:spTgt spid="12297"/>
                                        </p:tgtEl>
                                        <p:attrNameLst>
                                          <p:attrName>ppt_w</p:attrName>
                                        </p:attrNameLst>
                                      </p:cBhvr>
                                      <p:tavLst>
                                        <p:tav tm="0">
                                          <p:val>
                                            <p:strVal val="#ppt_w*0.05"/>
                                          </p:val>
                                        </p:tav>
                                        <p:tav tm="100000">
                                          <p:val>
                                            <p:strVal val="#ppt_w"/>
                                          </p:val>
                                        </p:tav>
                                      </p:tavLst>
                                    </p:anim>
                                    <p:anim calcmode="lin" valueType="num">
                                      <p:cBhvr>
                                        <p:cTn id="22" dur="500" fill="hold"/>
                                        <p:tgtEl>
                                          <p:spTgt spid="12297"/>
                                        </p:tgtEl>
                                        <p:attrNameLst>
                                          <p:attrName>ppt_h</p:attrName>
                                        </p:attrNameLst>
                                      </p:cBhvr>
                                      <p:tavLst>
                                        <p:tav tm="0">
                                          <p:val>
                                            <p:strVal val="#ppt_h"/>
                                          </p:val>
                                        </p:tav>
                                        <p:tav tm="100000">
                                          <p:val>
                                            <p:strVal val="#ppt_h"/>
                                          </p:val>
                                        </p:tav>
                                      </p:tavLst>
                                    </p:anim>
                                    <p:anim calcmode="lin" valueType="num">
                                      <p:cBhvr>
                                        <p:cTn id="23" dur="500" fill="hold"/>
                                        <p:tgtEl>
                                          <p:spTgt spid="12297"/>
                                        </p:tgtEl>
                                        <p:attrNameLst>
                                          <p:attrName>ppt_x</p:attrName>
                                        </p:attrNameLst>
                                      </p:cBhvr>
                                      <p:tavLst>
                                        <p:tav tm="0">
                                          <p:val>
                                            <p:strVal val="#ppt_x-.2"/>
                                          </p:val>
                                        </p:tav>
                                        <p:tav tm="100000">
                                          <p:val>
                                            <p:strVal val="#ppt_x"/>
                                          </p:val>
                                        </p:tav>
                                      </p:tavLst>
                                    </p:anim>
                                    <p:anim calcmode="lin" valueType="num">
                                      <p:cBhvr>
                                        <p:cTn id="24" dur="500" fill="hold"/>
                                        <p:tgtEl>
                                          <p:spTgt spid="12297"/>
                                        </p:tgtEl>
                                        <p:attrNameLst>
                                          <p:attrName>ppt_y</p:attrName>
                                        </p:attrNameLst>
                                      </p:cBhvr>
                                      <p:tavLst>
                                        <p:tav tm="0">
                                          <p:val>
                                            <p:strVal val="#ppt_y"/>
                                          </p:val>
                                        </p:tav>
                                        <p:tav tm="100000">
                                          <p:val>
                                            <p:strVal val="#ppt_y"/>
                                          </p:val>
                                        </p:tav>
                                      </p:tavLst>
                                    </p:anim>
                                    <p:animEffect transition="in" filter="fade">
                                      <p:cBhvr>
                                        <p:cTn id="25" dur="500"/>
                                        <p:tgtEl>
                                          <p:spTgt spid="12297"/>
                                        </p:tgtEl>
                                      </p:cBhvr>
                                    </p:animEffect>
                                  </p:childTnLst>
                                </p:cTn>
                              </p:par>
                              <p:par>
                                <p:cTn id="26" presetID="54" presetClass="entr" presetSubtype="0" accel="100000" fill="hold" nodeType="withEffect">
                                  <p:stCondLst>
                                    <p:cond delay="0"/>
                                  </p:stCondLst>
                                  <p:childTnLst>
                                    <p:set>
                                      <p:cBhvr>
                                        <p:cTn id="27" dur="1" fill="hold">
                                          <p:stCondLst>
                                            <p:cond delay="0"/>
                                          </p:stCondLst>
                                        </p:cTn>
                                        <p:tgtEl>
                                          <p:spTgt spid="12291"/>
                                        </p:tgtEl>
                                        <p:attrNameLst>
                                          <p:attrName>style.visibility</p:attrName>
                                        </p:attrNameLst>
                                      </p:cBhvr>
                                      <p:to>
                                        <p:strVal val="visible"/>
                                      </p:to>
                                    </p:set>
                                    <p:anim calcmode="lin" valueType="num">
                                      <p:cBhvr>
                                        <p:cTn id="28" dur="500" fill="hold"/>
                                        <p:tgtEl>
                                          <p:spTgt spid="12291"/>
                                        </p:tgtEl>
                                        <p:attrNameLst>
                                          <p:attrName>ppt_w</p:attrName>
                                        </p:attrNameLst>
                                      </p:cBhvr>
                                      <p:tavLst>
                                        <p:tav tm="0">
                                          <p:val>
                                            <p:strVal val="#ppt_w*0.05"/>
                                          </p:val>
                                        </p:tav>
                                        <p:tav tm="100000">
                                          <p:val>
                                            <p:strVal val="#ppt_w"/>
                                          </p:val>
                                        </p:tav>
                                      </p:tavLst>
                                    </p:anim>
                                    <p:anim calcmode="lin" valueType="num">
                                      <p:cBhvr>
                                        <p:cTn id="29" dur="500" fill="hold"/>
                                        <p:tgtEl>
                                          <p:spTgt spid="12291"/>
                                        </p:tgtEl>
                                        <p:attrNameLst>
                                          <p:attrName>ppt_h</p:attrName>
                                        </p:attrNameLst>
                                      </p:cBhvr>
                                      <p:tavLst>
                                        <p:tav tm="0">
                                          <p:val>
                                            <p:strVal val="#ppt_h"/>
                                          </p:val>
                                        </p:tav>
                                        <p:tav tm="100000">
                                          <p:val>
                                            <p:strVal val="#ppt_h"/>
                                          </p:val>
                                        </p:tav>
                                      </p:tavLst>
                                    </p:anim>
                                    <p:anim calcmode="lin" valueType="num">
                                      <p:cBhvr>
                                        <p:cTn id="30" dur="500" fill="hold"/>
                                        <p:tgtEl>
                                          <p:spTgt spid="12291"/>
                                        </p:tgtEl>
                                        <p:attrNameLst>
                                          <p:attrName>ppt_x</p:attrName>
                                        </p:attrNameLst>
                                      </p:cBhvr>
                                      <p:tavLst>
                                        <p:tav tm="0">
                                          <p:val>
                                            <p:strVal val="#ppt_x-.2"/>
                                          </p:val>
                                        </p:tav>
                                        <p:tav tm="100000">
                                          <p:val>
                                            <p:strVal val="#ppt_x"/>
                                          </p:val>
                                        </p:tav>
                                      </p:tavLst>
                                    </p:anim>
                                    <p:anim calcmode="lin" valueType="num">
                                      <p:cBhvr>
                                        <p:cTn id="31" dur="500" fill="hold"/>
                                        <p:tgtEl>
                                          <p:spTgt spid="12291"/>
                                        </p:tgtEl>
                                        <p:attrNameLst>
                                          <p:attrName>ppt_y</p:attrName>
                                        </p:attrNameLst>
                                      </p:cBhvr>
                                      <p:tavLst>
                                        <p:tav tm="0">
                                          <p:val>
                                            <p:strVal val="#ppt_y"/>
                                          </p:val>
                                        </p:tav>
                                        <p:tav tm="100000">
                                          <p:val>
                                            <p:strVal val="#ppt_y"/>
                                          </p:val>
                                        </p:tav>
                                      </p:tavLst>
                                    </p:anim>
                                    <p:animEffect transition="in" filter="fade">
                                      <p:cBhvr>
                                        <p:cTn id="32" dur="500"/>
                                        <p:tgtEl>
                                          <p:spTgt spid="12291"/>
                                        </p:tgtEl>
                                      </p:cBhvr>
                                    </p:animEffect>
                                  </p:childTnLst>
                                </p:cTn>
                              </p:par>
                              <p:par>
                                <p:cTn id="33" presetID="54" presetClass="entr" presetSubtype="0" accel="100000" fill="hold" grpId="0" nodeType="withEffect">
                                  <p:stCondLst>
                                    <p:cond delay="0"/>
                                  </p:stCondLst>
                                  <p:childTnLst>
                                    <p:set>
                                      <p:cBhvr>
                                        <p:cTn id="34" dur="1" fill="hold">
                                          <p:stCondLst>
                                            <p:cond delay="0"/>
                                          </p:stCondLst>
                                        </p:cTn>
                                        <p:tgtEl>
                                          <p:spTgt spid="12292"/>
                                        </p:tgtEl>
                                        <p:attrNameLst>
                                          <p:attrName>style.visibility</p:attrName>
                                        </p:attrNameLst>
                                      </p:cBhvr>
                                      <p:to>
                                        <p:strVal val="visible"/>
                                      </p:to>
                                    </p:set>
                                    <p:anim calcmode="lin" valueType="num">
                                      <p:cBhvr>
                                        <p:cTn id="35" dur="500" fill="hold"/>
                                        <p:tgtEl>
                                          <p:spTgt spid="12292"/>
                                        </p:tgtEl>
                                        <p:attrNameLst>
                                          <p:attrName>ppt_w</p:attrName>
                                        </p:attrNameLst>
                                      </p:cBhvr>
                                      <p:tavLst>
                                        <p:tav tm="0">
                                          <p:val>
                                            <p:strVal val="#ppt_w*0.05"/>
                                          </p:val>
                                        </p:tav>
                                        <p:tav tm="100000">
                                          <p:val>
                                            <p:strVal val="#ppt_w"/>
                                          </p:val>
                                        </p:tav>
                                      </p:tavLst>
                                    </p:anim>
                                    <p:anim calcmode="lin" valueType="num">
                                      <p:cBhvr>
                                        <p:cTn id="36" dur="500" fill="hold"/>
                                        <p:tgtEl>
                                          <p:spTgt spid="12292"/>
                                        </p:tgtEl>
                                        <p:attrNameLst>
                                          <p:attrName>ppt_h</p:attrName>
                                        </p:attrNameLst>
                                      </p:cBhvr>
                                      <p:tavLst>
                                        <p:tav tm="0">
                                          <p:val>
                                            <p:strVal val="#ppt_h"/>
                                          </p:val>
                                        </p:tav>
                                        <p:tav tm="100000">
                                          <p:val>
                                            <p:strVal val="#ppt_h"/>
                                          </p:val>
                                        </p:tav>
                                      </p:tavLst>
                                    </p:anim>
                                    <p:anim calcmode="lin" valueType="num">
                                      <p:cBhvr>
                                        <p:cTn id="37" dur="500" fill="hold"/>
                                        <p:tgtEl>
                                          <p:spTgt spid="12292"/>
                                        </p:tgtEl>
                                        <p:attrNameLst>
                                          <p:attrName>ppt_x</p:attrName>
                                        </p:attrNameLst>
                                      </p:cBhvr>
                                      <p:tavLst>
                                        <p:tav tm="0">
                                          <p:val>
                                            <p:strVal val="#ppt_x-.2"/>
                                          </p:val>
                                        </p:tav>
                                        <p:tav tm="100000">
                                          <p:val>
                                            <p:strVal val="#ppt_x"/>
                                          </p:val>
                                        </p:tav>
                                      </p:tavLst>
                                    </p:anim>
                                    <p:anim calcmode="lin" valueType="num">
                                      <p:cBhvr>
                                        <p:cTn id="38" dur="500" fill="hold"/>
                                        <p:tgtEl>
                                          <p:spTgt spid="12292"/>
                                        </p:tgtEl>
                                        <p:attrNameLst>
                                          <p:attrName>ppt_y</p:attrName>
                                        </p:attrNameLst>
                                      </p:cBhvr>
                                      <p:tavLst>
                                        <p:tav tm="0">
                                          <p:val>
                                            <p:strVal val="#ppt_y"/>
                                          </p:val>
                                        </p:tav>
                                        <p:tav tm="100000">
                                          <p:val>
                                            <p:strVal val="#ppt_y"/>
                                          </p:val>
                                        </p:tav>
                                      </p:tavLst>
                                    </p:anim>
                                    <p:animEffect transition="in" filter="fade">
                                      <p:cBhvr>
                                        <p:cTn id="39"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12294" grpId="0"/>
      <p:bldP spid="12296" grpId="0"/>
      <p:bldP spid="1229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Box 5"/>
          <p:cNvSpPr/>
          <p:nvPr/>
        </p:nvSpPr>
        <p:spPr>
          <a:xfrm>
            <a:off x="571500" y="285750"/>
            <a:ext cx="5429250" cy="6397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3600" dirty="0">
              <a:solidFill>
                <a:srgbClr val="000000"/>
              </a:solidFill>
              <a:latin typeface="华文楷体" panose="02010600040101010101" charset="-122"/>
              <a:ea typeface="华文楷体" panose="02010600040101010101" charset="-122"/>
              <a:sym typeface="微软雅黑" panose="020B0503020204020204" charset="-122"/>
            </a:endParaRPr>
          </a:p>
        </p:txBody>
      </p:sp>
      <p:sp>
        <p:nvSpPr>
          <p:cNvPr id="13316" name="TextBox 6"/>
          <p:cNvSpPr/>
          <p:nvPr/>
        </p:nvSpPr>
        <p:spPr>
          <a:xfrm>
            <a:off x="571500" y="1187663"/>
            <a:ext cx="8072438" cy="28613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algn="l" eaLnBrk="1" hangingPunct="1">
              <a:lnSpc>
                <a:spcPct val="150000"/>
              </a:lnSpc>
              <a:spcBef>
                <a:spcPct val="0"/>
              </a:spcBef>
              <a:buFont typeface="Wingdings" panose="05000000000000000000" charset="0"/>
              <a:buChar char="Ø"/>
            </a:pP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4</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、半审查制：又称</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文献报告制</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文献检索制</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介于形式审查和实质审查之间的专利审查制度，</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是指申请案被专利局受理后</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专利局</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既进行形式审查，又要对申请主题的新颖性进行检索，并</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向申请人提供有关对比文献的检索报告</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由申请人自己对照报告决定是否坚持申请</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若申请人坚持其申请</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专利局将予以登记授权</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a:p>
            <a:pPr marL="702310" lvl="0" algn="l" eaLnBrk="1" hangingPunct="1">
              <a:lnSpc>
                <a:spcPct val="150000"/>
              </a:lnSpc>
              <a:spcBef>
                <a:spcPct val="0"/>
              </a:spcBef>
              <a:buFont typeface="Wingdings" panose="05000000000000000000" charset="0"/>
              <a:buChar char="p"/>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法国最早实行登记制，后实行半审查制</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wipe(down)">
                                      <p:cBhvr>
                                        <p:cTn id="7"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745" y="929640"/>
            <a:ext cx="3902075" cy="5699125"/>
          </a:xfrm>
        </p:spPr>
        <p:txBody>
          <a:bodyPr>
            <a:noAutofit/>
          </a:bodyPr>
          <a:lstStyle/>
          <a:p>
            <a:pPr marL="0" indent="0">
              <a:buFont typeface="Wingdings" panose="05000000000000000000" charset="0"/>
              <a:buNone/>
            </a:pPr>
            <a:r>
              <a:rPr lang="zh-CN" altLang="en-US" sz="2400" dirty="0">
                <a:latin typeface="+mn-ea"/>
                <a:sym typeface="+mn-ea"/>
              </a:rPr>
              <a:t>（二）初步审查：发明</a:t>
            </a:r>
            <a:endParaRPr lang="en-US" altLang="zh-CN" sz="2400" dirty="0"/>
          </a:p>
          <a:p>
            <a:pPr>
              <a:buFont typeface="Wingdings" panose="05000000000000000000" charset="0"/>
              <a:buChar char="Ø"/>
            </a:pPr>
            <a:r>
              <a:rPr lang="en-US" altLang="zh-CN" sz="2000" dirty="0"/>
              <a:t>1</a:t>
            </a:r>
            <a:r>
              <a:rPr lang="zh-CN" altLang="en-US" sz="2000" dirty="0"/>
              <a:t>、</a:t>
            </a:r>
            <a:r>
              <a:rPr lang="zh-CN" altLang="en-US" sz="2000" dirty="0">
                <a:latin typeface="Times New Roman" panose="02020603050405020304" charset="0"/>
                <a:cs typeface="Times New Roman" panose="02020603050405020304" charset="0"/>
              </a:rPr>
              <a:t>专利申请文件的形式审查：文件齐全、完备（</a:t>
            </a:r>
            <a:r>
              <a:rPr lang="en-US" altLang="zh-CN" sz="2000" dirty="0">
                <a:latin typeface="Times New Roman" panose="02020603050405020304" charset="0"/>
                <a:cs typeface="Times New Roman" panose="02020603050405020304" charset="0"/>
              </a:rPr>
              <a:t>A26</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a:buFont typeface="Wingdings" panose="05000000000000000000" charset="0"/>
              <a:buChar char="Ø"/>
            </a:pPr>
            <a:r>
              <a:rPr lang="en-US" altLang="zh-CN" sz="2000" dirty="0">
                <a:latin typeface="Times New Roman" panose="02020603050405020304" charset="0"/>
                <a:cs typeface="Times New Roman" panose="02020603050405020304" charset="0"/>
              </a:rPr>
              <a:t>2</a:t>
            </a:r>
            <a:r>
              <a:rPr lang="zh-CN" altLang="en-US" sz="2000" dirty="0">
                <a:latin typeface="Times New Roman" panose="02020603050405020304" charset="0"/>
                <a:cs typeface="Times New Roman" panose="02020603050405020304" charset="0"/>
              </a:rPr>
              <a:t>、专利文件的实质性缺陷审查：</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明显不是发明创造（</a:t>
            </a:r>
            <a:r>
              <a:rPr lang="en-US" altLang="zh-CN" sz="2000" dirty="0">
                <a:latin typeface="Times New Roman" panose="02020603050405020304" charset="0"/>
                <a:cs typeface="Times New Roman" panose="02020603050405020304" charset="0"/>
              </a:rPr>
              <a:t>A2</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明显属于违禁情形（</a:t>
            </a:r>
            <a:r>
              <a:rPr lang="en-US" altLang="zh-CN" sz="2000" dirty="0">
                <a:latin typeface="Times New Roman" panose="02020603050405020304" charset="0"/>
                <a:cs typeface="Times New Roman" panose="02020603050405020304" charset="0"/>
              </a:rPr>
              <a:t>A5</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明显属于排除专利权的客体（</a:t>
            </a:r>
            <a:r>
              <a:rPr lang="en-US" altLang="zh-CN" sz="2000" dirty="0">
                <a:latin typeface="Times New Roman" panose="02020603050405020304" charset="0"/>
                <a:cs typeface="Times New Roman" panose="02020603050405020304" charset="0"/>
              </a:rPr>
              <a:t>A25</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明显违反遗传资源来源说明义务</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A26</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明显违反单一性原则（</a:t>
            </a:r>
            <a:r>
              <a:rPr lang="en-US" altLang="zh-CN" sz="2000" dirty="0">
                <a:latin typeface="Times New Roman" panose="02020603050405020304" charset="0"/>
                <a:cs typeface="Times New Roman" panose="02020603050405020304" charset="0"/>
                <a:sym typeface="+mn-ea"/>
              </a:rPr>
              <a:t>A31</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明显超范围修改申请（</a:t>
            </a:r>
            <a:r>
              <a:rPr lang="en-US" altLang="zh-CN" sz="2000" dirty="0">
                <a:latin typeface="Times New Roman" panose="02020603050405020304" charset="0"/>
                <a:cs typeface="Times New Roman" panose="02020603050405020304" charset="0"/>
                <a:sym typeface="+mn-ea"/>
              </a:rPr>
              <a:t>A33</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endParaRPr lang="en-US" altLang="zh-CN" sz="2000" dirty="0">
              <a:latin typeface="Times New Roman" panose="02020603050405020304" charset="0"/>
              <a:cs typeface="Times New Roman" panose="02020603050405020304" charset="0"/>
            </a:endParaRPr>
          </a:p>
        </p:txBody>
      </p:sp>
      <p:sp>
        <p:nvSpPr>
          <p:cNvPr id="4" name="Content Placeholder 2"/>
          <p:cNvSpPr>
            <a:spLocks noGrp="1"/>
          </p:cNvSpPr>
          <p:nvPr/>
        </p:nvSpPr>
        <p:spPr>
          <a:xfrm>
            <a:off x="4854575" y="1398270"/>
            <a:ext cx="4043045" cy="53111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外国人申请（</a:t>
            </a:r>
            <a:r>
              <a:rPr lang="en-US" altLang="zh-CN" sz="2000" dirty="0">
                <a:latin typeface="Times New Roman" panose="02020603050405020304" charset="0"/>
                <a:cs typeface="Times New Roman" panose="02020603050405020304" charset="0"/>
                <a:sym typeface="+mn-ea"/>
              </a:rPr>
              <a:t>A17</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专利代理规则（</a:t>
            </a:r>
            <a:r>
              <a:rPr lang="en-US" altLang="zh-CN" sz="2000" dirty="0">
                <a:latin typeface="Times New Roman" panose="02020603050405020304" charset="0"/>
                <a:cs typeface="Times New Roman" panose="02020603050405020304" charset="0"/>
                <a:sym typeface="+mn-ea"/>
              </a:rPr>
              <a:t>A18</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保密审查（</a:t>
            </a:r>
            <a:r>
              <a:rPr lang="en-US" altLang="zh-CN" sz="2000" dirty="0">
                <a:latin typeface="Times New Roman" panose="02020603050405020304" charset="0"/>
                <a:cs typeface="Times New Roman" panose="02020603050405020304" charset="0"/>
                <a:sym typeface="+mn-ea"/>
              </a:rPr>
              <a:t>A19</a:t>
            </a:r>
            <a:r>
              <a:rPr lang="zh-CN" altLang="en-US" sz="2000" dirty="0">
                <a:latin typeface="Times New Roman" panose="02020603050405020304" charset="0"/>
                <a:cs typeface="Times New Roman" panose="02020603050405020304" charset="0"/>
                <a:sym typeface="+mn-ea"/>
              </a:rPr>
              <a:t>）</a:t>
            </a:r>
            <a:endParaRPr lang="en-US" altLang="zh-CN" sz="2000" dirty="0">
              <a:latin typeface="Times New Roman" panose="02020603050405020304" charset="0"/>
              <a:cs typeface="Times New Roman" panose="02020603050405020304" charset="0"/>
            </a:endParaRPr>
          </a:p>
          <a:p>
            <a:pPr>
              <a:buFont typeface="Wingdings" panose="05000000000000000000" charset="0"/>
              <a:buChar char="Ø"/>
            </a:pPr>
            <a:r>
              <a:rPr lang="en-US" altLang="zh-CN" sz="2000" dirty="0">
                <a:latin typeface="Times New Roman" panose="02020603050405020304" charset="0"/>
                <a:cs typeface="Times New Roman" panose="02020603050405020304" charset="0"/>
              </a:rPr>
              <a:t>3</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其他文件的形式审查：</a:t>
            </a:r>
            <a:endParaRPr lang="en-US" altLang="zh-CN" sz="2000" dirty="0">
              <a:latin typeface="Times New Roman" panose="02020603050405020304" charset="0"/>
              <a:cs typeface="Times New Roman" panose="02020603050405020304" charset="0"/>
            </a:endParaRPr>
          </a:p>
          <a:p>
            <a:pPr marL="704850" indent="-342900" algn="l">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专利申请权转让手续（A10）</a:t>
            </a:r>
            <a:endParaRPr lang="zh-CN" altLang="en-US" sz="2000" dirty="0">
              <a:latin typeface="Times New Roman" panose="02020603050405020304" charset="0"/>
              <a:cs typeface="Times New Roman" panose="02020603050405020304" charset="0"/>
            </a:endParaRPr>
          </a:p>
          <a:p>
            <a:pPr marL="704850" indent="-342900" algn="l">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不丧失新颖性文件（A24）</a:t>
            </a:r>
            <a:endParaRPr lang="zh-CN" altLang="en-US" sz="2000" dirty="0">
              <a:latin typeface="Times New Roman" panose="02020603050405020304" charset="0"/>
              <a:cs typeface="Times New Roman" panose="02020603050405020304" charset="0"/>
            </a:endParaRPr>
          </a:p>
          <a:p>
            <a:pPr marL="704850" indent="-342900" algn="l">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优先权手续（A29、30）</a:t>
            </a:r>
            <a:endParaRPr lang="zh-CN" altLang="en-US" sz="2000" dirty="0">
              <a:latin typeface="Times New Roman" panose="02020603050405020304" charset="0"/>
              <a:cs typeface="Times New Roman" panose="02020603050405020304" charset="0"/>
            </a:endParaRPr>
          </a:p>
          <a:p>
            <a:pPr algn="l" fontAlgn="auto">
              <a:lnSpc>
                <a:spcPct val="90000"/>
              </a:lnSpc>
              <a:spcBef>
                <a:spcPts val="100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4</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费用的审查</a:t>
            </a:r>
            <a:endParaRPr lang="en-US" altLang="zh-CN" sz="20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down)">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wipe(down)">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wipe(down)">
                                      <p:cBhvr>
                                        <p:cTn id="42" dur="500"/>
                                        <p:tgtEl>
                                          <p:spTgt spid="4">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wipe(down)">
                                      <p:cBhvr>
                                        <p:cTn id="47" dur="500"/>
                                        <p:tgtEl>
                                          <p:spTgt spid="4">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Effect transition="in" filter="wipe(down)">
                                      <p:cBhvr>
                                        <p:cTn id="5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745" y="929640"/>
            <a:ext cx="3991610" cy="5699125"/>
          </a:xfrm>
        </p:spPr>
        <p:txBody>
          <a:bodyPr>
            <a:noAutofit/>
          </a:bodyPr>
          <a:lstStyle/>
          <a:p>
            <a:pPr marL="0" indent="0">
              <a:buFont typeface="Wingdings" panose="05000000000000000000" charset="0"/>
              <a:buNone/>
            </a:pPr>
            <a:r>
              <a:rPr lang="zh-CN" altLang="en-US" sz="2400" dirty="0">
                <a:latin typeface="+mn-ea"/>
                <a:sym typeface="+mn-ea"/>
              </a:rPr>
              <a:t>（二）初步审查：实用新型</a:t>
            </a:r>
            <a:endParaRPr lang="en-US" altLang="zh-CN" sz="2400" dirty="0"/>
          </a:p>
          <a:p>
            <a:pPr>
              <a:buFont typeface="Wingdings" panose="05000000000000000000" charset="0"/>
              <a:buChar char="Ø"/>
            </a:pPr>
            <a:r>
              <a:rPr lang="en-US" altLang="zh-CN" sz="2000" dirty="0"/>
              <a:t>1</a:t>
            </a:r>
            <a:r>
              <a:rPr lang="zh-CN" altLang="en-US" sz="2000" dirty="0"/>
              <a:t>、</a:t>
            </a:r>
            <a:r>
              <a:rPr lang="zh-CN" altLang="en-US" sz="2000" dirty="0">
                <a:latin typeface="Times New Roman" panose="02020603050405020304" charset="0"/>
                <a:cs typeface="Times New Roman" panose="02020603050405020304" charset="0"/>
              </a:rPr>
              <a:t>专利申请文件的形式审查：文件齐全、完备（</a:t>
            </a:r>
            <a:r>
              <a:rPr lang="en-US" altLang="zh-CN" sz="2000" dirty="0">
                <a:latin typeface="Times New Roman" panose="02020603050405020304" charset="0"/>
                <a:cs typeface="Times New Roman" panose="02020603050405020304" charset="0"/>
              </a:rPr>
              <a:t>A26</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a:buFont typeface="Wingdings" panose="05000000000000000000" charset="0"/>
              <a:buChar char="Ø"/>
            </a:pPr>
            <a:r>
              <a:rPr lang="en-US" altLang="zh-CN" sz="2000" dirty="0">
                <a:latin typeface="Times New Roman" panose="02020603050405020304" charset="0"/>
                <a:cs typeface="Times New Roman" panose="02020603050405020304" charset="0"/>
              </a:rPr>
              <a:t>2</a:t>
            </a:r>
            <a:r>
              <a:rPr lang="zh-CN" altLang="en-US" sz="2000" dirty="0">
                <a:latin typeface="Times New Roman" panose="02020603050405020304" charset="0"/>
                <a:cs typeface="Times New Roman" panose="02020603050405020304" charset="0"/>
              </a:rPr>
              <a:t>、专利文件的实质性缺陷审查：</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明显不是发明创造（</a:t>
            </a:r>
            <a:r>
              <a:rPr lang="en-US" altLang="zh-CN" sz="2000" dirty="0">
                <a:latin typeface="Times New Roman" panose="02020603050405020304" charset="0"/>
                <a:cs typeface="Times New Roman" panose="02020603050405020304" charset="0"/>
              </a:rPr>
              <a:t>A2</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明显属于违禁情形（</a:t>
            </a:r>
            <a:r>
              <a:rPr lang="en-US" altLang="zh-CN" sz="2000" dirty="0">
                <a:latin typeface="Times New Roman" panose="02020603050405020304" charset="0"/>
                <a:cs typeface="Times New Roman" panose="02020603050405020304" charset="0"/>
              </a:rPr>
              <a:t>A5</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rPr>
              <a:t>明显不符合授权条件（</a:t>
            </a:r>
            <a:r>
              <a:rPr lang="en-US" altLang="zh-CN" sz="2000" dirty="0">
                <a:solidFill>
                  <a:srgbClr val="FF0000"/>
                </a:solidFill>
                <a:latin typeface="Times New Roman" panose="02020603050405020304" charset="0"/>
                <a:cs typeface="Times New Roman" panose="02020603050405020304" charset="0"/>
              </a:rPr>
              <a:t>A22</a:t>
            </a:r>
            <a:r>
              <a:rPr lang="zh-CN" altLang="en-US" sz="2000" dirty="0">
                <a:solidFill>
                  <a:srgbClr val="FF0000"/>
                </a:solidFill>
                <a:latin typeface="Times New Roman" panose="02020603050405020304" charset="0"/>
                <a:cs typeface="Times New Roman" panose="02020603050405020304" charset="0"/>
              </a:rPr>
              <a:t>新颖性、实用性）</a:t>
            </a:r>
            <a:endParaRPr lang="zh-CN" altLang="en-US" sz="2000" dirty="0">
              <a:solidFill>
                <a:srgbClr val="FF0000"/>
              </a:solidFill>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明显属于排除专利权的客体（</a:t>
            </a:r>
            <a:r>
              <a:rPr lang="en-US" altLang="zh-CN" sz="2000" dirty="0">
                <a:latin typeface="Times New Roman" panose="02020603050405020304" charset="0"/>
                <a:cs typeface="Times New Roman" panose="02020603050405020304" charset="0"/>
              </a:rPr>
              <a:t>A25</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rPr>
              <a:t>明显违反申请文件内容要求</a:t>
            </a:r>
            <a:r>
              <a:rPr lang="zh-CN" altLang="en-US" sz="2000" dirty="0">
                <a:solidFill>
                  <a:srgbClr val="FF0000"/>
                </a:solidFill>
                <a:latin typeface="Times New Roman" panose="02020603050405020304" charset="0"/>
                <a:cs typeface="Times New Roman" panose="02020603050405020304" charset="0"/>
                <a:sym typeface="+mn-ea"/>
              </a:rPr>
              <a:t>（</a:t>
            </a:r>
            <a:r>
              <a:rPr lang="en-US" altLang="zh-CN" sz="2000" dirty="0">
                <a:solidFill>
                  <a:srgbClr val="FF0000"/>
                </a:solidFill>
                <a:latin typeface="Times New Roman" panose="02020603050405020304" charset="0"/>
                <a:cs typeface="Times New Roman" panose="02020603050405020304" charset="0"/>
                <a:sym typeface="+mn-ea"/>
              </a:rPr>
              <a:t>A26</a:t>
            </a:r>
            <a:r>
              <a:rPr lang="zh-CN" altLang="en-US" sz="2000" dirty="0">
                <a:solidFill>
                  <a:srgbClr val="FF0000"/>
                </a:solidFill>
                <a:latin typeface="Times New Roman" panose="02020603050405020304" charset="0"/>
                <a:cs typeface="Times New Roman" panose="02020603050405020304" charset="0"/>
                <a:sym typeface="+mn-ea"/>
              </a:rPr>
              <a:t>说明书、权利要求书）</a:t>
            </a:r>
            <a:endParaRPr lang="zh-CN" altLang="en-US" sz="2000" dirty="0">
              <a:solidFill>
                <a:srgbClr val="FF0000"/>
              </a:solidFill>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明显违反单一性原则（</a:t>
            </a:r>
            <a:r>
              <a:rPr lang="en-US" altLang="zh-CN" sz="2000" dirty="0">
                <a:latin typeface="Times New Roman" panose="02020603050405020304" charset="0"/>
                <a:cs typeface="Times New Roman" panose="02020603050405020304" charset="0"/>
                <a:sym typeface="+mn-ea"/>
              </a:rPr>
              <a:t>A31</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明显超范围修改申请（</a:t>
            </a:r>
            <a:r>
              <a:rPr lang="en-US" altLang="zh-CN" sz="2000" dirty="0">
                <a:latin typeface="Times New Roman" panose="02020603050405020304" charset="0"/>
                <a:cs typeface="Times New Roman" panose="02020603050405020304" charset="0"/>
                <a:sym typeface="+mn-ea"/>
              </a:rPr>
              <a:t>A33</a:t>
            </a:r>
            <a:r>
              <a:rPr lang="zh-CN" altLang="en-US" sz="2000" dirty="0">
                <a:latin typeface="Times New Roman" panose="02020603050405020304" charset="0"/>
                <a:cs typeface="Times New Roman" panose="02020603050405020304" charset="0"/>
                <a:sym typeface="+mn-ea"/>
              </a:rPr>
              <a:t>）</a:t>
            </a:r>
            <a:endParaRPr lang="en-US" altLang="zh-CN" sz="2000" dirty="0">
              <a:latin typeface="Times New Roman" panose="02020603050405020304" charset="0"/>
              <a:cs typeface="Times New Roman" panose="02020603050405020304" charset="0"/>
            </a:endParaRPr>
          </a:p>
        </p:txBody>
      </p:sp>
      <p:sp>
        <p:nvSpPr>
          <p:cNvPr id="2" name="Content Placeholder 2"/>
          <p:cNvSpPr>
            <a:spLocks noGrp="1"/>
          </p:cNvSpPr>
          <p:nvPr/>
        </p:nvSpPr>
        <p:spPr>
          <a:xfrm>
            <a:off x="4638675" y="1474470"/>
            <a:ext cx="3921760" cy="51949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外国人申请（</a:t>
            </a:r>
            <a:r>
              <a:rPr lang="en-US" altLang="zh-CN" sz="2000" dirty="0">
                <a:latin typeface="Times New Roman" panose="02020603050405020304" charset="0"/>
                <a:cs typeface="Times New Roman" panose="02020603050405020304" charset="0"/>
              </a:rPr>
              <a:t>A17</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专利代理规则（</a:t>
            </a:r>
            <a:r>
              <a:rPr lang="en-US" altLang="zh-CN" sz="2000" dirty="0">
                <a:latin typeface="Times New Roman" panose="02020603050405020304" charset="0"/>
                <a:cs typeface="Times New Roman" panose="02020603050405020304" charset="0"/>
              </a:rPr>
              <a:t>A18</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保密审查（</a:t>
            </a:r>
            <a:r>
              <a:rPr lang="en-US" altLang="zh-CN" sz="2000" dirty="0">
                <a:latin typeface="Times New Roman" panose="02020603050405020304" charset="0"/>
                <a:cs typeface="Times New Roman" panose="02020603050405020304" charset="0"/>
              </a:rPr>
              <a:t>A19</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rPr>
              <a:t>专利不重复原则与先申请原则（</a:t>
            </a:r>
            <a:r>
              <a:rPr lang="en-US" altLang="zh-CN" sz="2000" dirty="0">
                <a:solidFill>
                  <a:srgbClr val="FF0000"/>
                </a:solidFill>
                <a:latin typeface="Times New Roman" panose="02020603050405020304" charset="0"/>
                <a:cs typeface="Times New Roman" panose="02020603050405020304" charset="0"/>
              </a:rPr>
              <a:t>A9</a:t>
            </a:r>
            <a:r>
              <a:rPr lang="zh-CN" altLang="en-US" sz="2000" dirty="0">
                <a:solidFill>
                  <a:srgbClr val="FF0000"/>
                </a:solidFill>
                <a:latin typeface="Times New Roman" panose="02020603050405020304" charset="0"/>
                <a:cs typeface="Times New Roman" panose="02020603050405020304" charset="0"/>
              </a:rPr>
              <a:t>）</a:t>
            </a:r>
            <a:endParaRPr lang="zh-CN" altLang="en-US" sz="2000" dirty="0">
              <a:solidFill>
                <a:srgbClr val="FF0000"/>
              </a:solidFill>
              <a:latin typeface="Times New Roman" panose="02020603050405020304" charset="0"/>
              <a:cs typeface="Times New Roman" panose="02020603050405020304" charset="0"/>
            </a:endParaRPr>
          </a:p>
          <a:p>
            <a:pPr algn="l" fontAlgn="auto">
              <a:lnSpc>
                <a:spcPct val="150000"/>
              </a:lnSpc>
              <a:spcBef>
                <a:spcPts val="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3</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其他文件的形式审查：</a:t>
            </a:r>
            <a:endParaRPr lang="en-US" altLang="zh-CN" sz="2000" dirty="0">
              <a:latin typeface="Times New Roman" panose="02020603050405020304" charset="0"/>
              <a:cs typeface="Times New Roman" panose="02020603050405020304" charset="0"/>
            </a:endParaRP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专利申请权转让手续（A10）</a:t>
            </a:r>
            <a:endParaRPr lang="zh-CN" altLang="en-US" sz="2000" dirty="0">
              <a:latin typeface="Times New Roman" panose="02020603050405020304" charset="0"/>
              <a:cs typeface="Times New Roman" panose="02020603050405020304" charset="0"/>
            </a:endParaRP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不丧失新颖性文件（A24）</a:t>
            </a:r>
            <a:endParaRPr lang="zh-CN" altLang="en-US" sz="2000" dirty="0">
              <a:latin typeface="Times New Roman" panose="02020603050405020304" charset="0"/>
              <a:cs typeface="Times New Roman" panose="02020603050405020304" charset="0"/>
            </a:endParaRP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优先权手续（A29、30）</a:t>
            </a:r>
            <a:endParaRPr lang="zh-CN" altLang="en-US" sz="2000" dirty="0">
              <a:latin typeface="Times New Roman" panose="02020603050405020304" charset="0"/>
              <a:cs typeface="Times New Roman" panose="02020603050405020304" charset="0"/>
            </a:endParaRPr>
          </a:p>
          <a:p>
            <a:pPr algn="l" fontAlgn="auto">
              <a:lnSpc>
                <a:spcPct val="90000"/>
              </a:lnSpc>
              <a:spcBef>
                <a:spcPts val="100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4</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费用的审查</a:t>
            </a:r>
            <a:endParaRPr lang="en-US" altLang="zh-CN" sz="20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wipe(down)">
                                      <p:cBhvr>
                                        <p:cTn id="37" dur="500"/>
                                        <p:tgtEl>
                                          <p:spTgt spid="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wipe(down)">
                                      <p:cBhvr>
                                        <p:cTn id="42" dur="500"/>
                                        <p:tgtEl>
                                          <p:spTgt spid="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Effect transition="in" filter="wipe(down)">
                                      <p:cBhvr>
                                        <p:cTn id="47" dur="500"/>
                                        <p:tgtEl>
                                          <p:spTgt spid="2">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xEl>
                                              <p:pRg st="4" end="4"/>
                                            </p:txEl>
                                          </p:spTgt>
                                        </p:tgtEl>
                                        <p:attrNameLst>
                                          <p:attrName>style.visibility</p:attrName>
                                        </p:attrNameLst>
                                      </p:cBhvr>
                                      <p:to>
                                        <p:strVal val="visible"/>
                                      </p:to>
                                    </p:set>
                                    <p:animEffect transition="in" filter="wipe(down)">
                                      <p:cBhvr>
                                        <p:cTn id="52" dur="500"/>
                                        <p:tgtEl>
                                          <p:spTgt spid="2">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
                                            <p:txEl>
                                              <p:pRg st="5" end="5"/>
                                            </p:txEl>
                                          </p:spTgt>
                                        </p:tgtEl>
                                        <p:attrNameLst>
                                          <p:attrName>style.visibility</p:attrName>
                                        </p:attrNameLst>
                                      </p:cBhvr>
                                      <p:to>
                                        <p:strVal val="visible"/>
                                      </p:to>
                                    </p:set>
                                    <p:animEffect transition="in" filter="wipe(down)">
                                      <p:cBhvr>
                                        <p:cTn id="57" dur="500"/>
                                        <p:tgtEl>
                                          <p:spTgt spid="2">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
                                            <p:txEl>
                                              <p:pRg st="6" end="6"/>
                                            </p:txEl>
                                          </p:spTgt>
                                        </p:tgtEl>
                                        <p:attrNameLst>
                                          <p:attrName>style.visibility</p:attrName>
                                        </p:attrNameLst>
                                      </p:cBhvr>
                                      <p:to>
                                        <p:strVal val="visible"/>
                                      </p:to>
                                    </p:set>
                                    <p:animEffect transition="in" filter="wipe(down)">
                                      <p:cBhvr>
                                        <p:cTn id="62" dur="500"/>
                                        <p:tgtEl>
                                          <p:spTgt spid="2">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
                                            <p:txEl>
                                              <p:pRg st="7" end="7"/>
                                            </p:txEl>
                                          </p:spTgt>
                                        </p:tgtEl>
                                        <p:attrNameLst>
                                          <p:attrName>style.visibility</p:attrName>
                                        </p:attrNameLst>
                                      </p:cBhvr>
                                      <p:to>
                                        <p:strVal val="visible"/>
                                      </p:to>
                                    </p:set>
                                    <p:animEffect transition="in" filter="wipe(down)">
                                      <p:cBhvr>
                                        <p:cTn id="67" dur="500"/>
                                        <p:tgtEl>
                                          <p:spTgt spid="2">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
                                            <p:txEl>
                                              <p:pRg st="8" end="8"/>
                                            </p:txEl>
                                          </p:spTgt>
                                        </p:tgtEl>
                                        <p:attrNameLst>
                                          <p:attrName>style.visibility</p:attrName>
                                        </p:attrNameLst>
                                      </p:cBhvr>
                                      <p:to>
                                        <p:strVal val="visible"/>
                                      </p:to>
                                    </p:set>
                                    <p:animEffect transition="in" filter="wipe(down)">
                                      <p:cBhvr>
                                        <p:cTn id="7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3060" y="885190"/>
            <a:ext cx="8340725" cy="5388610"/>
          </a:xfrm>
        </p:spPr>
        <p:txBody>
          <a:bodyPr>
            <a:noAutofit/>
          </a:bodyPr>
          <a:lstStyle/>
          <a:p>
            <a:pPr>
              <a:lnSpc>
                <a:spcPct val="150000"/>
              </a:lnSpc>
              <a:spcBef>
                <a:spcPts val="0"/>
              </a:spcBef>
              <a:buFont typeface="Wingdings" panose="05000000000000000000" charset="0"/>
              <a:buChar char="Ø"/>
            </a:pPr>
            <a:r>
              <a:rPr lang="en-US" altLang="zh-CN" sz="2000" dirty="0">
                <a:latin typeface="Times New Roman" panose="02020603050405020304" charset="0"/>
                <a:cs typeface="Times New Roman" panose="02020603050405020304" charset="0"/>
                <a:sym typeface="+mn-ea"/>
              </a:rPr>
              <a:t>4</a:t>
            </a:r>
            <a:r>
              <a:rPr lang="zh-CN" altLang="en-US" sz="2000" dirty="0">
                <a:latin typeface="Times New Roman" panose="02020603050405020304" charset="0"/>
                <a:cs typeface="Times New Roman" panose="02020603050405020304" charset="0"/>
                <a:sym typeface="+mn-ea"/>
              </a:rPr>
              <a:t>、先申请原则（</a:t>
            </a:r>
            <a:r>
              <a:rPr lang="en-US" altLang="zh-CN" sz="2000" dirty="0">
                <a:latin typeface="Times New Roman" panose="02020603050405020304" charset="0"/>
                <a:cs typeface="Times New Roman" panose="02020603050405020304" charset="0"/>
                <a:sym typeface="+mn-ea"/>
              </a:rPr>
              <a:t>A9</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两个以上的申请人分别就同样的发明创造申请专利的，专利权授予最先申请的人</a:t>
            </a:r>
            <a:endParaRPr lang="zh-CN" altLang="en-US" sz="2000" dirty="0">
              <a:latin typeface="+mn-ea"/>
              <a:sym typeface="+mn-ea"/>
            </a:endParaRPr>
          </a:p>
          <a:p>
            <a:pPr marL="849630" indent="-342900" algn="l" fontAlgn="auto">
              <a:lnSpc>
                <a:spcPct val="150000"/>
              </a:lnSpc>
              <a:spcBef>
                <a:spcPts val="0"/>
              </a:spcBef>
              <a:buClrTx/>
              <a:buSzTx/>
              <a:buFont typeface="Arial" panose="020B0604020202020204" pitchFamily="34" charset="0"/>
              <a:buChar char="•"/>
            </a:pPr>
            <a:r>
              <a:rPr lang="zh-CN" altLang="en-US" sz="2000" dirty="0">
                <a:latin typeface="Times New Roman" panose="02020603050405020304" charset="0"/>
                <a:cs typeface="Times New Roman" panose="02020603050405020304" charset="0"/>
                <a:sym typeface="+mn-ea"/>
              </a:rPr>
              <a:t>有利于鼓励发明人及时提出专利申请，充分发挥专利制度促进技术公开和交流的作用</a:t>
            </a:r>
            <a:endParaRPr lang="zh-CN" altLang="en-US" sz="2000" dirty="0">
              <a:latin typeface="Times New Roman" panose="02020603050405020304" charset="0"/>
              <a:cs typeface="Times New Roman" panose="02020603050405020304" charset="0"/>
            </a:endParaRPr>
          </a:p>
          <a:p>
            <a:pPr marL="849630" indent="-342900" algn="l" fontAlgn="auto">
              <a:lnSpc>
                <a:spcPct val="150000"/>
              </a:lnSpc>
              <a:spcBef>
                <a:spcPts val="0"/>
              </a:spcBef>
              <a:buClrTx/>
              <a:buSzTx/>
              <a:buFont typeface="Arial" panose="020B0604020202020204" pitchFamily="34" charset="0"/>
              <a:buChar char="•"/>
            </a:pPr>
            <a:r>
              <a:rPr lang="zh-CN" altLang="en-US" sz="2000" dirty="0">
                <a:latin typeface="Times New Roman" panose="02020603050405020304" charset="0"/>
                <a:cs typeface="Times New Roman" panose="02020603050405020304" charset="0"/>
                <a:sym typeface="+mn-ea"/>
              </a:rPr>
              <a:t>大大提高对专利申请审查的效率</a:t>
            </a:r>
            <a:endParaRPr lang="zh-CN" altLang="en-US" sz="2000" dirty="0">
              <a:latin typeface="+mn-ea"/>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申请先后的判断：国务院专利行政部门收到专利申请文件之日为</a:t>
            </a:r>
            <a:r>
              <a:rPr lang="zh-CN" altLang="en-US" sz="2000" dirty="0">
                <a:solidFill>
                  <a:srgbClr val="FF0000"/>
                </a:solidFill>
                <a:latin typeface="Times New Roman" panose="02020603050405020304" charset="0"/>
                <a:cs typeface="Times New Roman" panose="02020603050405020304" charset="0"/>
                <a:sym typeface="+mn-ea"/>
              </a:rPr>
              <a:t>申请日</a:t>
            </a:r>
            <a:r>
              <a:rPr lang="zh-CN" altLang="en-US" sz="2000" dirty="0">
                <a:latin typeface="Times New Roman" panose="02020603050405020304" charset="0"/>
                <a:cs typeface="Times New Roman" panose="02020603050405020304" charset="0"/>
                <a:sym typeface="+mn-ea"/>
              </a:rPr>
              <a:t>。如果申请文件是邮寄的，以寄出的邮戳日为申请日。寄出的邮戳日不清楚，且无证据证明的，以收到日为申请日（A28)</a:t>
            </a:r>
            <a:endParaRPr lang="zh-CN" altLang="en-US" sz="2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同日申请：自行协商</a:t>
            </a:r>
            <a:endParaRPr lang="zh-CN" altLang="en-US" sz="2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endParaRPr lang="zh-CN" altLang="en-US" sz="2000" dirty="0">
              <a:latin typeface="Times New Roman" panose="02020603050405020304" charset="0"/>
              <a:cs typeface="Times New Roman" panose="02020603050405020304" charset="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9745" y="929640"/>
            <a:ext cx="3989070" cy="5699125"/>
          </a:xfrm>
        </p:spPr>
        <p:txBody>
          <a:bodyPr>
            <a:noAutofit/>
          </a:bodyPr>
          <a:lstStyle/>
          <a:p>
            <a:pPr marL="0" indent="0">
              <a:buFont typeface="Wingdings" panose="05000000000000000000" charset="0"/>
              <a:buNone/>
            </a:pPr>
            <a:r>
              <a:rPr lang="zh-CN" altLang="en-US" sz="2400" dirty="0">
                <a:latin typeface="+mn-ea"/>
                <a:sym typeface="+mn-ea"/>
              </a:rPr>
              <a:t>（二）初步审查：外观设计</a:t>
            </a:r>
            <a:endParaRPr lang="en-US" altLang="zh-CN" sz="2400" dirty="0"/>
          </a:p>
          <a:p>
            <a:pPr>
              <a:buFont typeface="Wingdings" panose="05000000000000000000" charset="0"/>
              <a:buChar char="Ø"/>
            </a:pPr>
            <a:r>
              <a:rPr lang="en-US" altLang="zh-CN" sz="2000" dirty="0"/>
              <a:t>1</a:t>
            </a:r>
            <a:r>
              <a:rPr lang="zh-CN" altLang="en-US" sz="2000" dirty="0"/>
              <a:t>、</a:t>
            </a:r>
            <a:r>
              <a:rPr lang="zh-CN" altLang="en-US" sz="2000" dirty="0">
                <a:latin typeface="Times New Roman" panose="02020603050405020304" charset="0"/>
                <a:cs typeface="Times New Roman" panose="02020603050405020304" charset="0"/>
              </a:rPr>
              <a:t>专利申请文件的形式审查：文件齐全、完备（</a:t>
            </a:r>
            <a:r>
              <a:rPr lang="en-US" altLang="zh-CN" sz="2000" dirty="0">
                <a:latin typeface="Times New Roman" panose="02020603050405020304" charset="0"/>
                <a:cs typeface="Times New Roman" panose="02020603050405020304" charset="0"/>
              </a:rPr>
              <a:t>A27</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a:buFont typeface="Wingdings" panose="05000000000000000000" charset="0"/>
              <a:buChar char="Ø"/>
            </a:pPr>
            <a:r>
              <a:rPr lang="en-US" altLang="zh-CN" sz="2000" dirty="0">
                <a:latin typeface="Times New Roman" panose="02020603050405020304" charset="0"/>
                <a:cs typeface="Times New Roman" panose="02020603050405020304" charset="0"/>
              </a:rPr>
              <a:t>2</a:t>
            </a:r>
            <a:r>
              <a:rPr lang="zh-CN" altLang="en-US" sz="2000" dirty="0">
                <a:latin typeface="Times New Roman" panose="02020603050405020304" charset="0"/>
                <a:cs typeface="Times New Roman" panose="02020603050405020304" charset="0"/>
              </a:rPr>
              <a:t>、专利文件的实质性缺陷审查：</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明显不是发明创造（</a:t>
            </a:r>
            <a:r>
              <a:rPr lang="en-US" altLang="zh-CN" sz="2000" dirty="0">
                <a:latin typeface="Times New Roman" panose="02020603050405020304" charset="0"/>
                <a:cs typeface="Times New Roman" panose="02020603050405020304" charset="0"/>
              </a:rPr>
              <a:t>A2</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明显属于违禁情形（</a:t>
            </a:r>
            <a:r>
              <a:rPr lang="en-US" altLang="zh-CN" sz="2000" dirty="0">
                <a:latin typeface="Times New Roman" panose="02020603050405020304" charset="0"/>
                <a:cs typeface="Times New Roman" panose="02020603050405020304" charset="0"/>
              </a:rPr>
              <a:t>A5</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明显不具有新颖性（</a:t>
            </a:r>
            <a:r>
              <a:rPr lang="en-US" altLang="zh-CN" sz="2000" dirty="0">
                <a:latin typeface="Times New Roman" panose="02020603050405020304" charset="0"/>
                <a:cs typeface="Times New Roman" panose="02020603050405020304" charset="0"/>
              </a:rPr>
              <a:t>A23</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rPr>
              <a:t>明显属于排除专利权的客体（</a:t>
            </a:r>
            <a:r>
              <a:rPr lang="en-US" altLang="zh-CN" sz="2000" dirty="0">
                <a:latin typeface="Times New Roman" panose="02020603050405020304" charset="0"/>
                <a:cs typeface="Times New Roman" panose="02020603050405020304" charset="0"/>
              </a:rPr>
              <a:t>A25</a:t>
            </a:r>
            <a:r>
              <a:rPr lang="zh-CN" altLang="en-US" sz="2000" dirty="0">
                <a:latin typeface="Times New Roman" panose="02020603050405020304" charset="0"/>
                <a:cs typeface="Times New Roman" panose="02020603050405020304" charset="0"/>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sym typeface="+mn-ea"/>
              </a:rPr>
              <a:t>明显违反申请文件内容要求（</a:t>
            </a:r>
            <a:r>
              <a:rPr lang="en-US" altLang="zh-CN" sz="2000" dirty="0">
                <a:solidFill>
                  <a:srgbClr val="FF0000"/>
                </a:solidFill>
                <a:latin typeface="Times New Roman" panose="02020603050405020304" charset="0"/>
                <a:cs typeface="Times New Roman" panose="02020603050405020304" charset="0"/>
                <a:sym typeface="+mn-ea"/>
              </a:rPr>
              <a:t>A27</a:t>
            </a:r>
            <a:r>
              <a:rPr lang="zh-CN" altLang="en-US" sz="2000" dirty="0">
                <a:solidFill>
                  <a:srgbClr val="FF0000"/>
                </a:solidFill>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明显违反单一性原则（</a:t>
            </a:r>
            <a:r>
              <a:rPr lang="en-US" altLang="zh-CN" sz="2000" dirty="0">
                <a:latin typeface="Times New Roman" panose="02020603050405020304" charset="0"/>
                <a:cs typeface="Times New Roman" panose="02020603050405020304" charset="0"/>
                <a:sym typeface="+mn-ea"/>
              </a:rPr>
              <a:t>A31</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Wingdings" panose="05000000000000000000" charset="0"/>
              <a:buChar char="p"/>
            </a:pPr>
            <a:r>
              <a:rPr lang="zh-CN" altLang="en-US" sz="2000" dirty="0">
                <a:latin typeface="Times New Roman" panose="02020603050405020304" charset="0"/>
                <a:cs typeface="Times New Roman" panose="02020603050405020304" charset="0"/>
                <a:sym typeface="+mn-ea"/>
              </a:rPr>
              <a:t>明显超范围修改申请（</a:t>
            </a:r>
            <a:r>
              <a:rPr lang="en-US" altLang="zh-CN" sz="2000" dirty="0">
                <a:latin typeface="Times New Roman" panose="02020603050405020304" charset="0"/>
                <a:cs typeface="Times New Roman" panose="02020603050405020304" charset="0"/>
                <a:sym typeface="+mn-ea"/>
              </a:rPr>
              <a:t>A33</a:t>
            </a:r>
            <a:r>
              <a:rPr lang="zh-CN" altLang="en-US"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a:p>
            <a:pPr marL="704850" indent="-342900" fontAlgn="auto">
              <a:lnSpc>
                <a:spcPct val="130000"/>
              </a:lnSpc>
              <a:spcBef>
                <a:spcPts val="0"/>
              </a:spcBef>
              <a:buFont typeface="Arial" panose="020B0604020202020204" pitchFamily="34" charset="0"/>
              <a:buNone/>
            </a:pPr>
            <a:endParaRPr lang="en-US" altLang="zh-CN" sz="2000" dirty="0">
              <a:latin typeface="Times New Roman" panose="02020603050405020304" charset="0"/>
              <a:cs typeface="Times New Roman" panose="02020603050405020304" charset="0"/>
            </a:endParaRPr>
          </a:p>
        </p:txBody>
      </p:sp>
      <p:sp>
        <p:nvSpPr>
          <p:cNvPr id="2" name="Content Placeholder 2"/>
          <p:cNvSpPr>
            <a:spLocks noGrp="1"/>
          </p:cNvSpPr>
          <p:nvPr/>
        </p:nvSpPr>
        <p:spPr>
          <a:xfrm>
            <a:off x="4727575" y="1415415"/>
            <a:ext cx="4319905" cy="48736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华文楷体" panose="02010600040101010101" charset="-122"/>
                <a:ea typeface="华文楷体" panose="0201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楷体" panose="02010600040101010101" charset="-122"/>
                <a:ea typeface="华文楷体" panose="0201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04850" indent="-342900" algn="l">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外国人申请（A17）</a:t>
            </a:r>
            <a:endParaRPr lang="zh-CN" altLang="en-US" sz="2000" dirty="0">
              <a:latin typeface="Times New Roman" panose="02020603050405020304" charset="0"/>
              <a:cs typeface="Times New Roman" panose="02020603050405020304" charset="0"/>
            </a:endParaRP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专利代理规则（A18）</a:t>
            </a:r>
            <a:endParaRPr lang="zh-CN" altLang="en-US" sz="2000" dirty="0">
              <a:latin typeface="Times New Roman" panose="02020603050405020304" charset="0"/>
              <a:cs typeface="Times New Roman" panose="02020603050405020304" charset="0"/>
            </a:endParaRPr>
          </a:p>
          <a:p>
            <a:pPr marL="704850" indent="-342900" algn="l" fontAlgn="auto">
              <a:lnSpc>
                <a:spcPct val="130000"/>
              </a:lnSpc>
              <a:spcBef>
                <a:spcPts val="0"/>
              </a:spcBef>
              <a:buClrTx/>
              <a:buSzTx/>
              <a:buFont typeface="Wingdings" panose="05000000000000000000" charset="0"/>
              <a:buChar char="p"/>
            </a:pPr>
            <a:r>
              <a:rPr lang="zh-CN" altLang="en-US" sz="2000" dirty="0">
                <a:solidFill>
                  <a:srgbClr val="FF0000"/>
                </a:solidFill>
                <a:latin typeface="Times New Roman" panose="02020603050405020304" charset="0"/>
                <a:cs typeface="Times New Roman" panose="02020603050405020304" charset="0"/>
                <a:sym typeface="+mn-ea"/>
              </a:rPr>
              <a:t>专利不重复原则与先申请原则（A9）</a:t>
            </a:r>
            <a:endParaRPr lang="zh-CN" altLang="en-US" sz="2000" dirty="0">
              <a:solidFill>
                <a:srgbClr val="FF0000"/>
              </a:solidFill>
              <a:latin typeface="Times New Roman" panose="02020603050405020304" charset="0"/>
              <a:cs typeface="Times New Roman" panose="02020603050405020304" charset="0"/>
            </a:endParaRPr>
          </a:p>
          <a:p>
            <a:pPr algn="l" fontAlgn="auto">
              <a:lnSpc>
                <a:spcPct val="150000"/>
              </a:lnSpc>
              <a:spcBef>
                <a:spcPts val="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3</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其他文件的形式审查：</a:t>
            </a:r>
            <a:endParaRPr lang="en-US" altLang="zh-CN" sz="2000" dirty="0">
              <a:latin typeface="Times New Roman" panose="02020603050405020304" charset="0"/>
              <a:cs typeface="Times New Roman" panose="02020603050405020304" charset="0"/>
            </a:endParaRP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不丧失新颖性文件（A24）</a:t>
            </a:r>
            <a:endParaRPr lang="zh-CN" altLang="en-US" sz="2000" dirty="0">
              <a:latin typeface="Times New Roman" panose="02020603050405020304" charset="0"/>
              <a:cs typeface="Times New Roman" panose="02020603050405020304" charset="0"/>
            </a:endParaRPr>
          </a:p>
          <a:p>
            <a:pPr marL="704850" indent="-342900" algn="l" fontAlgn="auto">
              <a:lnSpc>
                <a:spcPct val="130000"/>
              </a:lnSpc>
              <a:spcBef>
                <a:spcPts val="0"/>
              </a:spcBef>
              <a:buClrTx/>
              <a:buSzTx/>
              <a:buFont typeface="Wingdings" panose="05000000000000000000" charset="0"/>
              <a:buChar char="p"/>
            </a:pPr>
            <a:r>
              <a:rPr lang="zh-CN" altLang="en-US" sz="2000" dirty="0">
                <a:latin typeface="Times New Roman" panose="02020603050405020304" charset="0"/>
                <a:cs typeface="Times New Roman" panose="02020603050405020304" charset="0"/>
              </a:rPr>
              <a:t>优先权手续（A29、30）</a:t>
            </a:r>
            <a:endParaRPr lang="zh-CN" altLang="en-US" sz="2000" dirty="0">
              <a:latin typeface="Times New Roman" panose="02020603050405020304" charset="0"/>
              <a:cs typeface="Times New Roman" panose="02020603050405020304" charset="0"/>
            </a:endParaRPr>
          </a:p>
          <a:p>
            <a:pPr algn="l" fontAlgn="auto">
              <a:lnSpc>
                <a:spcPct val="90000"/>
              </a:lnSpc>
              <a:spcBef>
                <a:spcPts val="1000"/>
              </a:spcBef>
              <a:buClrTx/>
              <a:buSzTx/>
              <a:buFont typeface="Wingdings" panose="05000000000000000000" charset="0"/>
              <a:buChar char="Ø"/>
            </a:pPr>
            <a:r>
              <a:rPr lang="en-US" altLang="zh-CN" sz="2000" dirty="0">
                <a:latin typeface="Times New Roman" panose="02020603050405020304" charset="0"/>
                <a:cs typeface="Times New Roman" panose="02020603050405020304" charset="0"/>
              </a:rPr>
              <a:t>4</a:t>
            </a:r>
            <a:r>
              <a:rPr lang="zh-CN" altLang="en-US" sz="2000" dirty="0">
                <a:latin typeface="Times New Roman" panose="02020603050405020304" charset="0"/>
                <a:cs typeface="Times New Roman" panose="02020603050405020304" charset="0"/>
              </a:rPr>
              <a:t>、</a:t>
            </a:r>
            <a:r>
              <a:rPr lang="en-US" altLang="zh-CN" sz="2000" dirty="0">
                <a:latin typeface="Times New Roman" panose="02020603050405020304" charset="0"/>
                <a:cs typeface="Times New Roman" panose="02020603050405020304" charset="0"/>
              </a:rPr>
              <a:t>费用的审查</a:t>
            </a:r>
            <a:endParaRPr lang="en-US" altLang="zh-CN" sz="20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dow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down)">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wipe(down)">
                                      <p:cBhvr>
                                        <p:cTn id="37" dur="500"/>
                                        <p:tgtEl>
                                          <p:spTgt spid="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wipe(down)">
                                      <p:cBhvr>
                                        <p:cTn id="42" dur="500"/>
                                        <p:tgtEl>
                                          <p:spTgt spid="2">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Effect transition="in" filter="wipe(down)">
                                      <p:cBhvr>
                                        <p:cTn id="47" dur="500"/>
                                        <p:tgtEl>
                                          <p:spTgt spid="2">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wipe(down)">
                                      <p:cBhvr>
                                        <p:cTn id="52" dur="500"/>
                                        <p:tgtEl>
                                          <p:spTgt spid="2">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wipe(down)">
                                      <p:cBhvr>
                                        <p:cTn id="5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5"/>
          <p:cNvSpPr/>
          <p:nvPr/>
        </p:nvSpPr>
        <p:spPr>
          <a:xfrm>
            <a:off x="255905" y="891540"/>
            <a:ext cx="3787140" cy="6915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4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明显实质性缺陷审查程序</a:t>
            </a:r>
            <a:r>
              <a:rPr lang="zh-CN" altLang="en-US" sz="26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  </a:t>
            </a:r>
            <a:endParaRPr lang="zh-CN" altLang="en-US" sz="26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p:txBody>
      </p:sp>
      <p:sp>
        <p:nvSpPr>
          <p:cNvPr id="17411" name="矩形 2"/>
          <p:cNvSpPr/>
          <p:nvPr/>
        </p:nvSpPr>
        <p:spPr>
          <a:xfrm>
            <a:off x="1200150" y="1700213"/>
            <a:ext cx="3262313" cy="560387"/>
          </a:xfrm>
          <a:prstGeom prst="rect">
            <a:avLst/>
          </a:prstGeom>
          <a:solidFill>
            <a:srgbClr val="FFC000"/>
          </a:solidFill>
          <a:ln w="25400" cap="flat" cmpd="sng">
            <a:solidFill>
              <a:srgbClr val="FFC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存在明显实质性的缺陷</a:t>
            </a:r>
            <a:endPar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17412" name="矩形 3"/>
          <p:cNvSpPr/>
          <p:nvPr/>
        </p:nvSpPr>
        <p:spPr>
          <a:xfrm>
            <a:off x="1200150" y="2695575"/>
            <a:ext cx="3262630" cy="645160"/>
          </a:xfrm>
          <a:prstGeom prst="rect">
            <a:avLst/>
          </a:prstGeom>
          <a:solidFill>
            <a:srgbClr val="92D050"/>
          </a:solidFill>
          <a:ln w="25400" cap="flat" cmpd="sng">
            <a:solidFill>
              <a:srgbClr val="92D050"/>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发出审查意见通知书</a:t>
            </a:r>
            <a:endPar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17413" name="矩形 4"/>
          <p:cNvSpPr/>
          <p:nvPr/>
        </p:nvSpPr>
        <p:spPr>
          <a:xfrm>
            <a:off x="1191260" y="3733800"/>
            <a:ext cx="3261995" cy="645160"/>
          </a:xfrm>
          <a:prstGeom prst="rect">
            <a:avLst/>
          </a:prstGeom>
          <a:solidFill>
            <a:srgbClr val="00B0F0"/>
          </a:solidFill>
          <a:ln w="25400" cap="flat" cmpd="sng">
            <a:solidFill>
              <a:srgbClr val="00B0F0"/>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申请人陈述意见、修改</a:t>
            </a:r>
            <a:endPar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17414" name="矩形 5"/>
          <p:cNvSpPr/>
          <p:nvPr/>
        </p:nvSpPr>
        <p:spPr>
          <a:xfrm>
            <a:off x="742950" y="4848225"/>
            <a:ext cx="4186238" cy="582613"/>
          </a:xfrm>
          <a:prstGeom prst="rect">
            <a:avLst/>
          </a:prstGeom>
          <a:solidFill>
            <a:srgbClr val="FF66FF"/>
          </a:solidFill>
          <a:ln w="25400" cap="flat" cmpd="sng">
            <a:solidFill>
              <a:srgbClr val="FF66FF"/>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无正当理由不补正，视为撤回</a:t>
            </a:r>
            <a:endParaRPr lang="en-US" altLang="zh-CN" sz="2400" dirty="0">
              <a:solidFill>
                <a:srgbClr val="000000"/>
              </a:solidFill>
              <a:latin typeface="华文楷体" panose="02010600040101010101" charset="-122"/>
              <a:ea typeface="华文楷体" panose="02010600040101010101" charset="-122"/>
              <a:sym typeface="Calibri" panose="020F0502020204030204" charset="0"/>
            </a:endParaRPr>
          </a:p>
        </p:txBody>
      </p:sp>
      <p:sp>
        <p:nvSpPr>
          <p:cNvPr id="17415" name="矩形 6"/>
          <p:cNvSpPr/>
          <p:nvPr/>
        </p:nvSpPr>
        <p:spPr>
          <a:xfrm>
            <a:off x="871538" y="5886450"/>
            <a:ext cx="3878262" cy="560388"/>
          </a:xfrm>
          <a:prstGeom prst="rect">
            <a:avLst/>
          </a:prstGeom>
          <a:solidFill>
            <a:srgbClr val="A3A3E0"/>
          </a:solidFill>
          <a:ln w="25400" cap="flat" cmpd="sng">
            <a:solidFill>
              <a:srgbClr val="A3A3E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补正后仍不合格，驳回申请</a:t>
            </a:r>
            <a:endPar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
        <p:nvSpPr>
          <p:cNvPr id="17416" name="下箭头 7"/>
          <p:cNvSpPr/>
          <p:nvPr/>
        </p:nvSpPr>
        <p:spPr>
          <a:xfrm>
            <a:off x="2600325" y="2281238"/>
            <a:ext cx="428625" cy="428625"/>
          </a:xfrm>
          <a:prstGeom prst="downArrow">
            <a:avLst>
              <a:gd name="adj1" fmla="val 50000"/>
              <a:gd name="adj2" fmla="val 50000"/>
            </a:avLst>
          </a:prstGeom>
          <a:solidFill>
            <a:srgbClr val="FFC000"/>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latin typeface="华文楷体" panose="02010600040101010101" charset="-122"/>
              <a:ea typeface="华文楷体" panose="02010600040101010101" charset="-122"/>
            </a:endParaRPr>
          </a:p>
        </p:txBody>
      </p:sp>
      <p:sp>
        <p:nvSpPr>
          <p:cNvPr id="17417" name="下箭头 8"/>
          <p:cNvSpPr/>
          <p:nvPr/>
        </p:nvSpPr>
        <p:spPr>
          <a:xfrm>
            <a:off x="2600325" y="3319463"/>
            <a:ext cx="428625" cy="428625"/>
          </a:xfrm>
          <a:prstGeom prst="downArrow">
            <a:avLst>
              <a:gd name="adj1" fmla="val 50000"/>
              <a:gd name="adj2" fmla="val 50000"/>
            </a:avLst>
          </a:prstGeom>
          <a:solidFill>
            <a:srgbClr val="92D050"/>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latin typeface="华文楷体" panose="02010600040101010101" charset="-122"/>
              <a:ea typeface="华文楷体" panose="02010600040101010101" charset="-122"/>
            </a:endParaRPr>
          </a:p>
        </p:txBody>
      </p:sp>
      <p:sp>
        <p:nvSpPr>
          <p:cNvPr id="17418" name="下箭头 9"/>
          <p:cNvSpPr/>
          <p:nvPr/>
        </p:nvSpPr>
        <p:spPr>
          <a:xfrm>
            <a:off x="2586038" y="5457825"/>
            <a:ext cx="428625" cy="428625"/>
          </a:xfrm>
          <a:prstGeom prst="downArrow">
            <a:avLst>
              <a:gd name="adj1" fmla="val 50000"/>
              <a:gd name="adj2" fmla="val 50000"/>
            </a:avLst>
          </a:prstGeom>
          <a:solidFill>
            <a:srgbClr val="FF66FF"/>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latin typeface="华文楷体" panose="02010600040101010101" charset="-122"/>
              <a:ea typeface="华文楷体" panose="02010600040101010101" charset="-122"/>
            </a:endParaRPr>
          </a:p>
        </p:txBody>
      </p:sp>
      <p:sp>
        <p:nvSpPr>
          <p:cNvPr id="17419" name="下箭头 10"/>
          <p:cNvSpPr/>
          <p:nvPr/>
        </p:nvSpPr>
        <p:spPr>
          <a:xfrm>
            <a:off x="2609850" y="4405313"/>
            <a:ext cx="428625" cy="428625"/>
          </a:xfrm>
          <a:prstGeom prst="downArrow">
            <a:avLst>
              <a:gd name="adj1" fmla="val 50000"/>
              <a:gd name="adj2" fmla="val 50000"/>
            </a:avLst>
          </a:prstGeom>
          <a:solidFill>
            <a:srgbClr val="00B0F0"/>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Arial" panose="020B0604020202020204" pitchFamily="34" charset="0"/>
              <a:buNone/>
            </a:pPr>
            <a:endParaRPr lang="zh-CN" altLang="en-US" sz="1800" dirty="0">
              <a:latin typeface="华文楷体" panose="02010600040101010101" charset="-122"/>
              <a:ea typeface="华文楷体" panose="02010600040101010101" charset="-122"/>
            </a:endParaRPr>
          </a:p>
        </p:txBody>
      </p:sp>
      <p:sp>
        <p:nvSpPr>
          <p:cNvPr id="16396" name="矩形 11"/>
          <p:cNvSpPr/>
          <p:nvPr/>
        </p:nvSpPr>
        <p:spPr>
          <a:xfrm>
            <a:off x="4749800" y="1988820"/>
            <a:ext cx="3806825" cy="10147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rPr>
              <a:t>明显实质性缺陷：申请文件存在不可能通过补正方式克服的缺陷</a:t>
            </a:r>
            <a:endParaRPr lang="zh-CN" altLang="en-US" sz="2000" dirty="0">
              <a:solidFill>
                <a:srgbClr val="000000"/>
              </a:solidFill>
              <a:latin typeface="华文楷体" panose="02010600040101010101" charset="-122"/>
              <a:ea typeface="华文楷体" panose="02010600040101010101" charset="-122"/>
              <a:sym typeface="宋体" panose="02010600030101010101" pitchFamily="2" charset="-122"/>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p:cTn id="7" dur="500" fill="hold"/>
                                        <p:tgtEl>
                                          <p:spTgt spid="17411"/>
                                        </p:tgtEl>
                                        <p:attrNameLst>
                                          <p:attrName>ppt_w</p:attrName>
                                        </p:attrNameLst>
                                      </p:cBhvr>
                                      <p:tavLst>
                                        <p:tav tm="0">
                                          <p:val>
                                            <p:strVal val="#ppt_w*0.05"/>
                                          </p:val>
                                        </p:tav>
                                        <p:tav tm="100000">
                                          <p:val>
                                            <p:strVal val="#ppt_w"/>
                                          </p:val>
                                        </p:tav>
                                      </p:tavLst>
                                    </p:anim>
                                    <p:anim calcmode="lin" valueType="num">
                                      <p:cBhvr>
                                        <p:cTn id="8" dur="500" fill="hold"/>
                                        <p:tgtEl>
                                          <p:spTgt spid="17411"/>
                                        </p:tgtEl>
                                        <p:attrNameLst>
                                          <p:attrName>ppt_h</p:attrName>
                                        </p:attrNameLst>
                                      </p:cBhvr>
                                      <p:tavLst>
                                        <p:tav tm="0">
                                          <p:val>
                                            <p:strVal val="#ppt_h"/>
                                          </p:val>
                                        </p:tav>
                                        <p:tav tm="100000">
                                          <p:val>
                                            <p:strVal val="#ppt_h"/>
                                          </p:val>
                                        </p:tav>
                                      </p:tavLst>
                                    </p:anim>
                                    <p:anim calcmode="lin" valueType="num">
                                      <p:cBhvr>
                                        <p:cTn id="9" dur="500" fill="hold"/>
                                        <p:tgtEl>
                                          <p:spTgt spid="17411"/>
                                        </p:tgtEl>
                                        <p:attrNameLst>
                                          <p:attrName>ppt_x</p:attrName>
                                        </p:attrNameLst>
                                      </p:cBhvr>
                                      <p:tavLst>
                                        <p:tav tm="0">
                                          <p:val>
                                            <p:strVal val="#ppt_x-.2"/>
                                          </p:val>
                                        </p:tav>
                                        <p:tav tm="100000">
                                          <p:val>
                                            <p:strVal val="#ppt_x"/>
                                          </p:val>
                                        </p:tav>
                                      </p:tavLst>
                                    </p:anim>
                                    <p:anim calcmode="lin" valueType="num">
                                      <p:cBhvr>
                                        <p:cTn id="10" dur="500" fill="hold"/>
                                        <p:tgtEl>
                                          <p:spTgt spid="17411"/>
                                        </p:tgtEl>
                                        <p:attrNameLst>
                                          <p:attrName>ppt_y</p:attrName>
                                        </p:attrNameLst>
                                      </p:cBhvr>
                                      <p:tavLst>
                                        <p:tav tm="0">
                                          <p:val>
                                            <p:strVal val="#ppt_y"/>
                                          </p:val>
                                        </p:tav>
                                        <p:tav tm="100000">
                                          <p:val>
                                            <p:strVal val="#ppt_y"/>
                                          </p:val>
                                        </p:tav>
                                      </p:tavLst>
                                    </p:anim>
                                    <p:animEffect transition="in" filter="fade">
                                      <p:cBhvr>
                                        <p:cTn id="11" dur="500"/>
                                        <p:tgtEl>
                                          <p:spTgt spid="17411"/>
                                        </p:tgtEl>
                                      </p:cBhvr>
                                    </p:animEffect>
                                  </p:childTnLst>
                                </p:cTn>
                              </p:par>
                              <p:par>
                                <p:cTn id="12" presetID="54" presetClass="entr" presetSubtype="0" accel="100000" fill="hold" grpId="0" nodeType="withEffect">
                                  <p:stCondLst>
                                    <p:cond delay="0"/>
                                  </p:stCondLst>
                                  <p:childTnLst>
                                    <p:set>
                                      <p:cBhvr>
                                        <p:cTn id="13" dur="1" fill="hold">
                                          <p:stCondLst>
                                            <p:cond delay="0"/>
                                          </p:stCondLst>
                                        </p:cTn>
                                        <p:tgtEl>
                                          <p:spTgt spid="17416"/>
                                        </p:tgtEl>
                                        <p:attrNameLst>
                                          <p:attrName>style.visibility</p:attrName>
                                        </p:attrNameLst>
                                      </p:cBhvr>
                                      <p:to>
                                        <p:strVal val="visible"/>
                                      </p:to>
                                    </p:set>
                                    <p:anim calcmode="lin" valueType="num">
                                      <p:cBhvr>
                                        <p:cTn id="14" dur="500" fill="hold"/>
                                        <p:tgtEl>
                                          <p:spTgt spid="17416"/>
                                        </p:tgtEl>
                                        <p:attrNameLst>
                                          <p:attrName>ppt_w</p:attrName>
                                        </p:attrNameLst>
                                      </p:cBhvr>
                                      <p:tavLst>
                                        <p:tav tm="0">
                                          <p:val>
                                            <p:strVal val="#ppt_w*0.05"/>
                                          </p:val>
                                        </p:tav>
                                        <p:tav tm="100000">
                                          <p:val>
                                            <p:strVal val="#ppt_w"/>
                                          </p:val>
                                        </p:tav>
                                      </p:tavLst>
                                    </p:anim>
                                    <p:anim calcmode="lin" valueType="num">
                                      <p:cBhvr>
                                        <p:cTn id="15" dur="500" fill="hold"/>
                                        <p:tgtEl>
                                          <p:spTgt spid="17416"/>
                                        </p:tgtEl>
                                        <p:attrNameLst>
                                          <p:attrName>ppt_h</p:attrName>
                                        </p:attrNameLst>
                                      </p:cBhvr>
                                      <p:tavLst>
                                        <p:tav tm="0">
                                          <p:val>
                                            <p:strVal val="#ppt_h"/>
                                          </p:val>
                                        </p:tav>
                                        <p:tav tm="100000">
                                          <p:val>
                                            <p:strVal val="#ppt_h"/>
                                          </p:val>
                                        </p:tav>
                                      </p:tavLst>
                                    </p:anim>
                                    <p:anim calcmode="lin" valueType="num">
                                      <p:cBhvr>
                                        <p:cTn id="16" dur="500" fill="hold"/>
                                        <p:tgtEl>
                                          <p:spTgt spid="17416"/>
                                        </p:tgtEl>
                                        <p:attrNameLst>
                                          <p:attrName>ppt_x</p:attrName>
                                        </p:attrNameLst>
                                      </p:cBhvr>
                                      <p:tavLst>
                                        <p:tav tm="0">
                                          <p:val>
                                            <p:strVal val="#ppt_x-.2"/>
                                          </p:val>
                                        </p:tav>
                                        <p:tav tm="100000">
                                          <p:val>
                                            <p:strVal val="#ppt_x"/>
                                          </p:val>
                                        </p:tav>
                                      </p:tavLst>
                                    </p:anim>
                                    <p:anim calcmode="lin" valueType="num">
                                      <p:cBhvr>
                                        <p:cTn id="17" dur="500" fill="hold"/>
                                        <p:tgtEl>
                                          <p:spTgt spid="17416"/>
                                        </p:tgtEl>
                                        <p:attrNameLst>
                                          <p:attrName>ppt_y</p:attrName>
                                        </p:attrNameLst>
                                      </p:cBhvr>
                                      <p:tavLst>
                                        <p:tav tm="0">
                                          <p:val>
                                            <p:strVal val="#ppt_y"/>
                                          </p:val>
                                        </p:tav>
                                        <p:tav tm="100000">
                                          <p:val>
                                            <p:strVal val="#ppt_y"/>
                                          </p:val>
                                        </p:tav>
                                      </p:tavLst>
                                    </p:anim>
                                    <p:animEffect transition="in" filter="fade">
                                      <p:cBhvr>
                                        <p:cTn id="18" dur="500"/>
                                        <p:tgtEl>
                                          <p:spTgt spid="174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412"/>
                                        </p:tgtEl>
                                        <p:attrNameLst>
                                          <p:attrName>style.visibility</p:attrName>
                                        </p:attrNameLst>
                                      </p:cBhvr>
                                      <p:to>
                                        <p:strVal val="visible"/>
                                      </p:to>
                                    </p:set>
                                    <p:anim calcmode="lin" valueType="num">
                                      <p:cBhvr additive="base">
                                        <p:cTn id="23" dur="500" fill="hold"/>
                                        <p:tgtEl>
                                          <p:spTgt spid="17412"/>
                                        </p:tgtEl>
                                        <p:attrNameLst>
                                          <p:attrName>ppt_x</p:attrName>
                                        </p:attrNameLst>
                                      </p:cBhvr>
                                      <p:tavLst>
                                        <p:tav tm="0">
                                          <p:val>
                                            <p:strVal val="#ppt_x"/>
                                          </p:val>
                                        </p:tav>
                                        <p:tav tm="100000">
                                          <p:val>
                                            <p:strVal val="#ppt_x"/>
                                          </p:val>
                                        </p:tav>
                                      </p:tavLst>
                                    </p:anim>
                                    <p:anim calcmode="lin" valueType="num">
                                      <p:cBhvr additive="base">
                                        <p:cTn id="24" dur="500" fill="hold"/>
                                        <p:tgtEl>
                                          <p:spTgt spid="174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417"/>
                                        </p:tgtEl>
                                        <p:attrNameLst>
                                          <p:attrName>style.visibility</p:attrName>
                                        </p:attrNameLst>
                                      </p:cBhvr>
                                      <p:to>
                                        <p:strVal val="visible"/>
                                      </p:to>
                                    </p:set>
                                    <p:anim calcmode="lin" valueType="num">
                                      <p:cBhvr additive="base">
                                        <p:cTn id="27" dur="500" fill="hold"/>
                                        <p:tgtEl>
                                          <p:spTgt spid="17417"/>
                                        </p:tgtEl>
                                        <p:attrNameLst>
                                          <p:attrName>ppt_x</p:attrName>
                                        </p:attrNameLst>
                                      </p:cBhvr>
                                      <p:tavLst>
                                        <p:tav tm="0">
                                          <p:val>
                                            <p:strVal val="#ppt_x"/>
                                          </p:val>
                                        </p:tav>
                                        <p:tav tm="100000">
                                          <p:val>
                                            <p:strVal val="#ppt_x"/>
                                          </p:val>
                                        </p:tav>
                                      </p:tavLst>
                                    </p:anim>
                                    <p:anim calcmode="lin" valueType="num">
                                      <p:cBhvr additive="base">
                                        <p:cTn id="28" dur="500" fill="hold"/>
                                        <p:tgtEl>
                                          <p:spTgt spid="174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6" fill="hold" grpId="0" nodeType="clickEffect">
                                  <p:stCondLst>
                                    <p:cond delay="0"/>
                                  </p:stCondLst>
                                  <p:childTnLst>
                                    <p:set>
                                      <p:cBhvr>
                                        <p:cTn id="32" dur="1" fill="hold">
                                          <p:stCondLst>
                                            <p:cond delay="0"/>
                                          </p:stCondLst>
                                        </p:cTn>
                                        <p:tgtEl>
                                          <p:spTgt spid="17413"/>
                                        </p:tgtEl>
                                        <p:attrNameLst>
                                          <p:attrName>style.visibility</p:attrName>
                                        </p:attrNameLst>
                                      </p:cBhvr>
                                      <p:to>
                                        <p:strVal val="visible"/>
                                      </p:to>
                                    </p:set>
                                    <p:animEffect transition="in" filter="barn(inHorizontal)">
                                      <p:cBhvr>
                                        <p:cTn id="33" dur="500"/>
                                        <p:tgtEl>
                                          <p:spTgt spid="17413"/>
                                        </p:tgtEl>
                                      </p:cBhvr>
                                    </p:animEffect>
                                  </p:childTnLst>
                                </p:cTn>
                              </p:par>
                              <p:par>
                                <p:cTn id="34" presetID="16" presetClass="entr" presetSubtype="26" fill="hold" grpId="0" nodeType="withEffect">
                                  <p:stCondLst>
                                    <p:cond delay="0"/>
                                  </p:stCondLst>
                                  <p:childTnLst>
                                    <p:set>
                                      <p:cBhvr>
                                        <p:cTn id="35" dur="1" fill="hold">
                                          <p:stCondLst>
                                            <p:cond delay="0"/>
                                          </p:stCondLst>
                                        </p:cTn>
                                        <p:tgtEl>
                                          <p:spTgt spid="17419"/>
                                        </p:tgtEl>
                                        <p:attrNameLst>
                                          <p:attrName>style.visibility</p:attrName>
                                        </p:attrNameLst>
                                      </p:cBhvr>
                                      <p:to>
                                        <p:strVal val="visible"/>
                                      </p:to>
                                    </p:set>
                                    <p:animEffect transition="in" filter="barn(inHorizontal)">
                                      <p:cBhvr>
                                        <p:cTn id="36" dur="500"/>
                                        <p:tgtEl>
                                          <p:spTgt spid="17419"/>
                                        </p:tgtEl>
                                      </p:cBhvr>
                                    </p:animEffect>
                                  </p:childTnLst>
                                </p:cTn>
                              </p:par>
                            </p:childTnLst>
                          </p:cTn>
                        </p:par>
                      </p:childTnLst>
                    </p:cTn>
                  </p:par>
                  <p:par>
                    <p:cTn id="37" fill="hold">
                      <p:stCondLst>
                        <p:cond delay="indefinite"/>
                      </p:stCondLst>
                      <p:childTnLst>
                        <p:par>
                          <p:cTn id="38" fill="hold">
                            <p:stCondLst>
                              <p:cond delay="0"/>
                            </p:stCondLst>
                            <p:childTnLst>
                              <p:par>
                                <p:cTn id="39" presetID="34" presetClass="entr" presetSubtype="0" fill="hold" grpId="0" nodeType="clickEffect">
                                  <p:stCondLst>
                                    <p:cond delay="0"/>
                                  </p:stCondLst>
                                  <p:childTnLst>
                                    <p:set>
                                      <p:cBhvr>
                                        <p:cTn id="40" dur="1" fill="hold">
                                          <p:stCondLst>
                                            <p:cond delay="0"/>
                                          </p:stCondLst>
                                        </p:cTn>
                                        <p:tgtEl>
                                          <p:spTgt spid="17414"/>
                                        </p:tgtEl>
                                        <p:attrNameLst>
                                          <p:attrName>style.visibility</p:attrName>
                                        </p:attrNameLst>
                                      </p:cBhvr>
                                      <p:to>
                                        <p:strVal val="visible"/>
                                      </p:to>
                                    </p:set>
                                    <p:anim from="(-#ppt_w/2)" to="(#ppt_x)" calcmode="lin" valueType="num">
                                      <p:cBhvr>
                                        <p:cTn id="41" dur="600" fill="hold">
                                          <p:stCondLst>
                                            <p:cond delay="0"/>
                                          </p:stCondLst>
                                        </p:cTn>
                                        <p:tgtEl>
                                          <p:spTgt spid="17414"/>
                                        </p:tgtEl>
                                        <p:attrNameLst>
                                          <p:attrName>ppt_x</p:attrName>
                                        </p:attrNameLst>
                                      </p:cBhvr>
                                    </p:anim>
                                    <p:anim from="0" to="-1.0" calcmode="lin" valueType="num">
                                      <p:cBhvr>
                                        <p:cTn id="42" dur="200" decel="50000" autoRev="1" fill="hold">
                                          <p:stCondLst>
                                            <p:cond delay="600"/>
                                          </p:stCondLst>
                                        </p:cTn>
                                        <p:tgtEl>
                                          <p:spTgt spid="17414"/>
                                        </p:tgtEl>
                                        <p:attrNameLst>
                                          <p:attrName>xshear</p:attrName>
                                        </p:attrNameLst>
                                      </p:cBhvr>
                                    </p:anim>
                                    <p:animScale>
                                      <p:cBhvr>
                                        <p:cTn id="43" dur="200" decel="100000" autoRev="1" fill="hold">
                                          <p:stCondLst>
                                            <p:cond delay="600"/>
                                          </p:stCondLst>
                                        </p:cTn>
                                        <p:tgtEl>
                                          <p:spTgt spid="17414"/>
                                        </p:tgtEl>
                                      </p:cBhvr>
                                      <p:from x="100000" y="100000"/>
                                      <p:to x="80000" y="100000"/>
                                    </p:animScale>
                                    <p:anim by="(#ppt_h/3+#ppt_w*0.1)" calcmode="lin" valueType="num">
                                      <p:cBhvr additive="sum">
                                        <p:cTn id="44" dur="200" decel="100000" autoRev="1" fill="hold">
                                          <p:stCondLst>
                                            <p:cond delay="600"/>
                                          </p:stCondLst>
                                        </p:cTn>
                                        <p:tgtEl>
                                          <p:spTgt spid="17414"/>
                                        </p:tgtEl>
                                        <p:attrNameLst>
                                          <p:attrName>ppt_x</p:attrName>
                                        </p:attrNameLst>
                                      </p:cBhvr>
                                    </p:anim>
                                  </p:childTnLst>
                                </p:cTn>
                              </p:par>
                              <p:par>
                                <p:cTn id="45" presetID="34" presetClass="entr" presetSubtype="0" fill="hold" grpId="0" nodeType="withEffect">
                                  <p:stCondLst>
                                    <p:cond delay="0"/>
                                  </p:stCondLst>
                                  <p:childTnLst>
                                    <p:set>
                                      <p:cBhvr>
                                        <p:cTn id="46" dur="1" fill="hold">
                                          <p:stCondLst>
                                            <p:cond delay="0"/>
                                          </p:stCondLst>
                                        </p:cTn>
                                        <p:tgtEl>
                                          <p:spTgt spid="17418"/>
                                        </p:tgtEl>
                                        <p:attrNameLst>
                                          <p:attrName>style.visibility</p:attrName>
                                        </p:attrNameLst>
                                      </p:cBhvr>
                                      <p:to>
                                        <p:strVal val="visible"/>
                                      </p:to>
                                    </p:set>
                                    <p:anim from="(-#ppt_w/2)" to="(#ppt_x)" calcmode="lin" valueType="num">
                                      <p:cBhvr>
                                        <p:cTn id="47" dur="600" fill="hold">
                                          <p:stCondLst>
                                            <p:cond delay="0"/>
                                          </p:stCondLst>
                                        </p:cTn>
                                        <p:tgtEl>
                                          <p:spTgt spid="17418"/>
                                        </p:tgtEl>
                                        <p:attrNameLst>
                                          <p:attrName>ppt_x</p:attrName>
                                        </p:attrNameLst>
                                      </p:cBhvr>
                                    </p:anim>
                                    <p:anim from="0" to="-1.0" calcmode="lin" valueType="num">
                                      <p:cBhvr>
                                        <p:cTn id="48" dur="200" decel="50000" autoRev="1" fill="hold">
                                          <p:stCondLst>
                                            <p:cond delay="600"/>
                                          </p:stCondLst>
                                        </p:cTn>
                                        <p:tgtEl>
                                          <p:spTgt spid="17418"/>
                                        </p:tgtEl>
                                        <p:attrNameLst>
                                          <p:attrName>xshear</p:attrName>
                                        </p:attrNameLst>
                                      </p:cBhvr>
                                    </p:anim>
                                    <p:animScale>
                                      <p:cBhvr>
                                        <p:cTn id="49" dur="200" decel="100000" autoRev="1" fill="hold">
                                          <p:stCondLst>
                                            <p:cond delay="600"/>
                                          </p:stCondLst>
                                        </p:cTn>
                                        <p:tgtEl>
                                          <p:spTgt spid="17418"/>
                                        </p:tgtEl>
                                      </p:cBhvr>
                                      <p:from x="100000" y="100000"/>
                                      <p:to x="80000" y="100000"/>
                                    </p:animScale>
                                    <p:anim by="(#ppt_h/3+#ppt_w*0.1)" calcmode="lin" valueType="num">
                                      <p:cBhvr additive="sum">
                                        <p:cTn id="50" dur="200" decel="100000" autoRev="1" fill="hold">
                                          <p:stCondLst>
                                            <p:cond delay="600"/>
                                          </p:stCondLst>
                                        </p:cTn>
                                        <p:tgtEl>
                                          <p:spTgt spid="17418"/>
                                        </p:tgtEl>
                                        <p:attrNameLst>
                                          <p:attrName>ppt_x</p:attrName>
                                        </p:attrNameLst>
                                      </p:cBhvr>
                                    </p:anim>
                                  </p:childTnLst>
                                </p:cTn>
                              </p:par>
                            </p:childTnLst>
                          </p:cTn>
                        </p:par>
                      </p:childTnLst>
                    </p:cTn>
                  </p:par>
                  <p:par>
                    <p:cTn id="51" fill="hold">
                      <p:stCondLst>
                        <p:cond delay="indefinite"/>
                      </p:stCondLst>
                      <p:childTnLst>
                        <p:par>
                          <p:cTn id="52" fill="hold">
                            <p:stCondLst>
                              <p:cond delay="0"/>
                            </p:stCondLst>
                            <p:childTnLst>
                              <p:par>
                                <p:cTn id="53" presetID="41" presetClass="entr" presetSubtype="0" fill="hold" grpId="0" nodeType="clickEffect">
                                  <p:stCondLst>
                                    <p:cond delay="0"/>
                                  </p:stCondLst>
                                  <p:iterate type="lt">
                                    <p:tmPct val="10000"/>
                                  </p:iterate>
                                  <p:childTnLst>
                                    <p:set>
                                      <p:cBhvr>
                                        <p:cTn id="54" dur="1" fill="hold">
                                          <p:stCondLst>
                                            <p:cond delay="0"/>
                                          </p:stCondLst>
                                        </p:cTn>
                                        <p:tgtEl>
                                          <p:spTgt spid="17415"/>
                                        </p:tgtEl>
                                        <p:attrNameLst>
                                          <p:attrName>style.visibility</p:attrName>
                                        </p:attrNameLst>
                                      </p:cBhvr>
                                      <p:to>
                                        <p:strVal val="visible"/>
                                      </p:to>
                                    </p:set>
                                    <p:anim calcmode="lin" valueType="num">
                                      <p:cBhvr>
                                        <p:cTn id="55" dur="500" fill="hold"/>
                                        <p:tgtEl>
                                          <p:spTgt spid="17415"/>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7415"/>
                                        </p:tgtEl>
                                        <p:attrNameLst>
                                          <p:attrName>ppt_y</p:attrName>
                                        </p:attrNameLst>
                                      </p:cBhvr>
                                      <p:tavLst>
                                        <p:tav tm="0">
                                          <p:val>
                                            <p:strVal val="#ppt_y"/>
                                          </p:val>
                                        </p:tav>
                                        <p:tav tm="100000">
                                          <p:val>
                                            <p:strVal val="#ppt_y"/>
                                          </p:val>
                                        </p:tav>
                                      </p:tavLst>
                                    </p:anim>
                                    <p:anim calcmode="lin" valueType="num">
                                      <p:cBhvr>
                                        <p:cTn id="57" dur="500" fill="hold"/>
                                        <p:tgtEl>
                                          <p:spTgt spid="17415"/>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7415"/>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ldLvl="0" animBg="1"/>
      <p:bldP spid="17412" grpId="0" bldLvl="0" animBg="1"/>
      <p:bldP spid="17413" grpId="0" bldLvl="0" animBg="1"/>
      <p:bldP spid="17414" grpId="0" bldLvl="0" animBg="1"/>
      <p:bldP spid="17415" grpId="0" bldLvl="0" animBg="1"/>
      <p:bldP spid="17416" grpId="0" bldLvl="0" animBg="1"/>
      <p:bldP spid="17417" grpId="0" bldLvl="0" animBg="1"/>
      <p:bldP spid="17418" grpId="0" bldLvl="0" animBg="1"/>
      <p:bldP spid="17419"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105" y="964565"/>
            <a:ext cx="8143875" cy="5513070"/>
          </a:xfrm>
        </p:spPr>
        <p:txBody>
          <a:bodyPr>
            <a:normAutofit fontScale="90000" lnSpcReduction="20000"/>
          </a:bodyPr>
          <a:lstStyle/>
          <a:p>
            <a:pPr marL="0" algn="l" fontAlgn="auto">
              <a:lnSpc>
                <a:spcPct val="150000"/>
              </a:lnSpc>
              <a:spcBef>
                <a:spcPts val="0"/>
              </a:spcBef>
              <a:buClrTx/>
              <a:buSzTx/>
              <a:buFont typeface="Wingdings" panose="05000000000000000000" charset="0"/>
              <a:buNone/>
            </a:pPr>
            <a:r>
              <a:rPr lang="zh-CN" altLang="en-US" sz="2700" dirty="0">
                <a:latin typeface="+mn-ea"/>
              </a:rPr>
              <a:t>（三）实质审查</a:t>
            </a:r>
            <a:endParaRPr lang="zh-CN" altLang="en-US" sz="2700" dirty="0">
              <a:latin typeface="+mn-ea"/>
            </a:endParaRPr>
          </a:p>
          <a:p>
            <a:pPr fontAlgn="auto">
              <a:lnSpc>
                <a:spcPct val="150000"/>
              </a:lnSpc>
              <a:spcBef>
                <a:spcPts val="0"/>
              </a:spcBef>
              <a:buFont typeface="Wingdings" panose="05000000000000000000" charset="0"/>
              <a:buChar char="Ø"/>
            </a:pPr>
            <a:r>
              <a:rPr lang="zh-CN" altLang="en-US" sz="2200" dirty="0"/>
              <a:t>实质审查：也称技术审查，是对申请专利的发明是否具有专利性进行审查</a:t>
            </a:r>
            <a:endParaRPr lang="zh-CN" altLang="en-US" sz="2200" dirty="0"/>
          </a:p>
          <a:p>
            <a:pPr fontAlgn="auto">
              <a:lnSpc>
                <a:spcPct val="150000"/>
              </a:lnSpc>
              <a:spcBef>
                <a:spcPts val="0"/>
              </a:spcBef>
              <a:buFont typeface="Wingdings" panose="05000000000000000000" charset="0"/>
              <a:buChar char="Ø"/>
            </a:pPr>
            <a:r>
              <a:rPr lang="zh-CN" altLang="en-US" sz="2200" dirty="0"/>
              <a:t>申请人在</a:t>
            </a:r>
            <a:r>
              <a:rPr lang="en-US" altLang="zh-CN" sz="2200" dirty="0"/>
              <a:t>3</a:t>
            </a:r>
            <a:r>
              <a:rPr lang="zh-CN" altLang="en-US" sz="2200" dirty="0"/>
              <a:t>年内必须向专利局提出专利实质审查的请求，逾期无正当理由视为专利申请的撤回</a:t>
            </a:r>
            <a:endParaRPr lang="zh-CN" altLang="en-US" sz="2200" dirty="0"/>
          </a:p>
          <a:p>
            <a:pPr fontAlgn="auto">
              <a:lnSpc>
                <a:spcPct val="150000"/>
              </a:lnSpc>
              <a:spcBef>
                <a:spcPts val="0"/>
              </a:spcBef>
              <a:buFont typeface="Wingdings" panose="05000000000000000000" charset="0"/>
              <a:buChar char="Ø"/>
            </a:pPr>
            <a:r>
              <a:rPr lang="en-US" altLang="zh-CN" sz="2200" dirty="0"/>
              <a:t>不合格且可修改</a:t>
            </a:r>
            <a:r>
              <a:rPr lang="zh-CN" altLang="en-US" sz="2200" dirty="0"/>
              <a:t>，</a:t>
            </a:r>
            <a:r>
              <a:rPr lang="en-US" altLang="zh-CN" sz="2200" dirty="0"/>
              <a:t>限期修改</a:t>
            </a:r>
            <a:r>
              <a:rPr lang="zh-CN" altLang="en-US" sz="2200" dirty="0"/>
              <a:t>；</a:t>
            </a:r>
            <a:r>
              <a:rPr lang="en-US" altLang="zh-CN" sz="2200" dirty="0"/>
              <a:t>修改不得超范围</a:t>
            </a:r>
            <a:r>
              <a:rPr lang="zh-CN" altLang="en-US" sz="2200" dirty="0"/>
              <a:t>；</a:t>
            </a:r>
            <a:r>
              <a:rPr lang="en-US" altLang="zh-CN" sz="2200" dirty="0"/>
              <a:t>修改后不合格</a:t>
            </a:r>
            <a:r>
              <a:rPr lang="zh-CN" altLang="en-US" sz="2200" dirty="0"/>
              <a:t>，</a:t>
            </a:r>
            <a:r>
              <a:rPr lang="en-US" altLang="zh-CN" sz="2200" dirty="0"/>
              <a:t>驳回申请</a:t>
            </a:r>
            <a:endParaRPr lang="en-US" altLang="zh-CN" sz="2200" dirty="0"/>
          </a:p>
          <a:p>
            <a:pPr fontAlgn="auto">
              <a:lnSpc>
                <a:spcPct val="150000"/>
              </a:lnSpc>
              <a:spcBef>
                <a:spcPts val="0"/>
              </a:spcBef>
              <a:buFont typeface="Wingdings" panose="05000000000000000000" charset="0"/>
              <a:buChar char="Ø"/>
            </a:pPr>
            <a:r>
              <a:rPr lang="zh-CN" altLang="en-US" sz="2200" dirty="0"/>
              <a:t>实质审查的主要对象是</a:t>
            </a:r>
            <a:r>
              <a:rPr lang="zh-CN" altLang="en-US" sz="2200" dirty="0">
                <a:solidFill>
                  <a:srgbClr val="FF0000"/>
                </a:solidFill>
              </a:rPr>
              <a:t>发明</a:t>
            </a:r>
            <a:endParaRPr lang="zh-CN" altLang="en-US" sz="2200" dirty="0">
              <a:solidFill>
                <a:srgbClr val="FF0000"/>
              </a:solidFill>
            </a:endParaRP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是否属于发明创造（</a:t>
            </a:r>
            <a:r>
              <a:rPr lang="en-US" altLang="zh-CN" sz="2200" dirty="0">
                <a:latin typeface="Times New Roman" panose="02020603050405020304" charset="0"/>
                <a:cs typeface="Times New Roman" panose="02020603050405020304" charset="0"/>
              </a:rPr>
              <a:t>A2</a:t>
            </a:r>
            <a:r>
              <a:rPr lang="zh-CN" altLang="en-US" sz="2200" dirty="0">
                <a:latin typeface="Times New Roman" panose="02020603050405020304" charset="0"/>
                <a:cs typeface="Times New Roman" panose="02020603050405020304" charset="0"/>
              </a:rPr>
              <a:t>）</a:t>
            </a:r>
            <a:endParaRPr lang="zh-CN" altLang="en-US" sz="22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违禁发明创造（</a:t>
            </a:r>
            <a:r>
              <a:rPr lang="en-US" altLang="zh-CN" sz="2200" dirty="0">
                <a:latin typeface="Times New Roman" panose="02020603050405020304" charset="0"/>
                <a:cs typeface="Times New Roman" panose="02020603050405020304" charset="0"/>
              </a:rPr>
              <a:t>A5</a:t>
            </a:r>
            <a:r>
              <a:rPr lang="zh-CN" altLang="en-US" sz="2200" dirty="0">
                <a:latin typeface="Times New Roman" panose="02020603050405020304" charset="0"/>
                <a:cs typeface="Times New Roman" panose="02020603050405020304" charset="0"/>
              </a:rPr>
              <a:t>）</a:t>
            </a:r>
            <a:endParaRPr lang="zh-CN" altLang="en-US" sz="22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不授予专利的客体（</a:t>
            </a:r>
            <a:r>
              <a:rPr lang="en-US" altLang="zh-CN" sz="2200" dirty="0">
                <a:latin typeface="Times New Roman" panose="02020603050405020304" charset="0"/>
                <a:cs typeface="Times New Roman" panose="02020603050405020304" charset="0"/>
              </a:rPr>
              <a:t>A25</a:t>
            </a:r>
            <a:r>
              <a:rPr lang="zh-CN" altLang="en-US" sz="2200" dirty="0">
                <a:latin typeface="Times New Roman" panose="02020603050405020304" charset="0"/>
                <a:cs typeface="Times New Roman" panose="02020603050405020304" charset="0"/>
              </a:rPr>
              <a:t>）</a:t>
            </a:r>
            <a:endParaRPr lang="zh-CN" altLang="en-US" sz="22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发明专利的三个实质要件（</a:t>
            </a:r>
            <a:r>
              <a:rPr lang="en-US" altLang="zh-CN" sz="2200" dirty="0">
                <a:latin typeface="Times New Roman" panose="02020603050405020304" charset="0"/>
                <a:cs typeface="Times New Roman" panose="02020603050405020304" charset="0"/>
              </a:rPr>
              <a:t>A22</a:t>
            </a:r>
            <a:r>
              <a:rPr lang="zh-CN" altLang="en-US" sz="2200" dirty="0">
                <a:latin typeface="Times New Roman" panose="02020603050405020304" charset="0"/>
                <a:cs typeface="Times New Roman" panose="02020603050405020304" charset="0"/>
              </a:rPr>
              <a:t>）</a:t>
            </a:r>
            <a:endParaRPr lang="zh-CN" altLang="en-US" sz="2200" dirty="0">
              <a:latin typeface="Times New Roman" panose="02020603050405020304" charset="0"/>
              <a:cs typeface="Times New Roman" panose="02020603050405020304" charset="0"/>
            </a:endParaRPr>
          </a:p>
          <a:p>
            <a:pPr marL="590550" fontAlgn="auto">
              <a:lnSpc>
                <a:spcPct val="150000"/>
              </a:lnSpc>
              <a:spcBef>
                <a:spcPts val="0"/>
              </a:spcBef>
              <a:buFont typeface="Wingdings" panose="05000000000000000000" charset="0"/>
              <a:buChar char="p"/>
            </a:pPr>
            <a:r>
              <a:rPr lang="zh-CN" altLang="en-US" sz="2200" dirty="0">
                <a:latin typeface="Times New Roman" panose="02020603050405020304" charset="0"/>
                <a:cs typeface="Times New Roman" panose="02020603050405020304" charset="0"/>
              </a:rPr>
              <a:t>权利要求书的内容是否符合要求或者</a:t>
            </a:r>
            <a:r>
              <a:rPr lang="zh-CN" altLang="en-US" sz="2200" dirty="0">
                <a:latin typeface="Times New Roman" panose="02020603050405020304" charset="0"/>
                <a:cs typeface="Times New Roman" panose="02020603050405020304" charset="0"/>
                <a:sym typeface="+mn-ea"/>
              </a:rPr>
              <a:t>充分公开（</a:t>
            </a:r>
            <a:r>
              <a:rPr lang="en-US" altLang="zh-CN" sz="2200" dirty="0">
                <a:latin typeface="Times New Roman" panose="02020603050405020304" charset="0"/>
                <a:cs typeface="Times New Roman" panose="02020603050405020304" charset="0"/>
                <a:sym typeface="+mn-ea"/>
              </a:rPr>
              <a:t>A26</a:t>
            </a:r>
            <a:r>
              <a:rPr lang="zh-CN" altLang="en-US" sz="2200" dirty="0">
                <a:latin typeface="Times New Roman" panose="02020603050405020304" charset="0"/>
                <a:cs typeface="Times New Roman" panose="02020603050405020304" charset="0"/>
                <a:sym typeface="+mn-ea"/>
              </a:rPr>
              <a:t>）</a:t>
            </a:r>
            <a:endParaRPr lang="zh-CN" altLang="en-US" sz="22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heel(1)">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heel(1)">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heel(1)">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heel(1)">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heel(1)">
                                      <p:cBhvr>
                                        <p:cTn id="5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0375" y="972185"/>
            <a:ext cx="8054975" cy="5081905"/>
          </a:xfrm>
        </p:spPr>
        <p:txBody>
          <a:bodyPr>
            <a:normAutofit/>
          </a:bodyPr>
          <a:lstStyle/>
          <a:p>
            <a:pPr marL="0" indent="0">
              <a:lnSpc>
                <a:spcPct val="150000"/>
              </a:lnSpc>
              <a:spcBef>
                <a:spcPts val="0"/>
              </a:spcBef>
              <a:buNone/>
            </a:pPr>
            <a:r>
              <a:rPr lang="zh-CN" altLang="en-US" sz="2400" dirty="0">
                <a:latin typeface="+mn-ea"/>
                <a:sym typeface="+mn-ea"/>
              </a:rPr>
              <a:t>（四）专利申请的批准</a:t>
            </a:r>
            <a:endParaRPr lang="zh-CN" altLang="en-US" sz="2400" noProof="1">
              <a:latin typeface="+mn-ea"/>
              <a:sym typeface="+mn-ea"/>
            </a:endParaRPr>
          </a:p>
          <a:p>
            <a:pPr marL="342265" indent="-342900" fontAlgn="auto">
              <a:lnSpc>
                <a:spcPct val="150000"/>
              </a:lnSpc>
              <a:spcBef>
                <a:spcPts val="0"/>
              </a:spcBef>
              <a:buFont typeface="Wingdings" panose="05000000000000000000" charset="0"/>
              <a:buChar char="Ø"/>
            </a:pPr>
            <a:r>
              <a:rPr lang="zh-CN" altLang="en-US" sz="2000" dirty="0">
                <a:latin typeface="+mn-ea"/>
                <a:sym typeface="+mn-ea"/>
              </a:rPr>
              <a:t>发明专利申请经实质审查没有发现驳回理由的，由国务院专利行政部门作出授予发明专利权的决定，发给发明专利证书，同时予以登记和公告，发明专利权自公告之日起生效（</a:t>
            </a:r>
            <a:r>
              <a:rPr lang="en-US" altLang="zh-CN" sz="2000" dirty="0">
                <a:latin typeface="+mn-ea"/>
                <a:sym typeface="+mn-ea"/>
              </a:rPr>
              <a:t>A39)</a:t>
            </a:r>
            <a:endParaRPr lang="en-US" altLang="zh-CN" sz="2000" dirty="0">
              <a:latin typeface="+mn-ea"/>
              <a:sym typeface="+mn-ea"/>
            </a:endParaRPr>
          </a:p>
          <a:p>
            <a:pPr marL="342265" indent="-342900" fontAlgn="auto">
              <a:lnSpc>
                <a:spcPct val="150000"/>
              </a:lnSpc>
              <a:spcBef>
                <a:spcPts val="0"/>
              </a:spcBef>
              <a:buFont typeface="Wingdings" panose="05000000000000000000" charset="0"/>
              <a:buChar char="Ø"/>
            </a:pPr>
            <a:r>
              <a:rPr lang="zh-CN" altLang="en-US" sz="2000" dirty="0">
                <a:latin typeface="+mn-ea"/>
                <a:sym typeface="+mn-ea"/>
              </a:rPr>
              <a:t>实用新型和外观设计专利申请经初步审查没有发现驳回理由的，由国务院专利行政部门作出授予实用新型专利权或者外观设计专利权的决定，发给相应的专利证书，同时予以登记和公告，实用新型专利权和外观设计专利权自公告之日起生效（</a:t>
            </a:r>
            <a:r>
              <a:rPr lang="en-US" altLang="zh-CN" sz="2000" dirty="0">
                <a:latin typeface="+mn-ea"/>
                <a:sym typeface="+mn-ea"/>
              </a:rPr>
              <a:t>A40</a:t>
            </a:r>
            <a:r>
              <a:rPr lang="zh-CN" altLang="en-US" sz="2000" dirty="0">
                <a:latin typeface="+mn-ea"/>
                <a:sym typeface="+mn-ea"/>
              </a:rPr>
              <a:t>）</a:t>
            </a:r>
            <a:endParaRPr kumimoji="1" lang="zh-CN" alt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5"/>
          <p:cNvSpPr/>
          <p:nvPr/>
        </p:nvSpPr>
        <p:spPr>
          <a:xfrm>
            <a:off x="524510" y="1018540"/>
            <a:ext cx="6815455"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专利权保护期：申请日</a:t>
            </a:r>
            <a:endParaRPr lang="en-US" altLang="zh-CN" sz="2400" dirty="0">
              <a:solidFill>
                <a:srgbClr val="000000"/>
              </a:solidFill>
              <a:latin typeface="华文楷体" panose="02010600040101010101" charset="-122"/>
              <a:ea typeface="华文楷体" panose="02010600040101010101" charset="-122"/>
              <a:sym typeface="宋体" panose="02010600030101010101" pitchFamily="2" charset="-122"/>
            </a:endParaRPr>
          </a:p>
          <a:p>
            <a:pPr marL="0" lvl="0" indent="0" eaLnBrk="1" hangingPunct="1">
              <a:lnSpc>
                <a:spcPct val="150000"/>
              </a:lnSpc>
              <a:spcBef>
                <a:spcPct val="0"/>
              </a:spcBef>
              <a:buFont typeface="Arial" panose="020B0604020202020204" pitchFamily="34" charset="0"/>
              <a:buNone/>
            </a:pPr>
            <a:r>
              <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rPr>
              <a:t>专利权生效：授权之日</a:t>
            </a:r>
            <a:endParaRPr lang="zh-CN" altLang="en-US" sz="2400" dirty="0">
              <a:solidFill>
                <a:srgbClr val="000000"/>
              </a:solidFill>
              <a:latin typeface="华文楷体" panose="02010600040101010101" charset="-122"/>
              <a:ea typeface="华文楷体" panose="02010600040101010101" charset="-122"/>
              <a:sym typeface="宋体" panose="02010600030101010101" pitchFamily="2" charset="-122"/>
            </a:endParaRPr>
          </a:p>
        </p:txBody>
      </p:sp>
      <p:pic>
        <p:nvPicPr>
          <p:cNvPr id="21508" name="Picture 8"/>
          <p:cNvPicPr/>
          <p:nvPr/>
        </p:nvPicPr>
        <p:blipFill>
          <a:blip r:embed="rId1"/>
          <a:stretch>
            <a:fillRect/>
          </a:stretch>
        </p:blipFill>
        <p:spPr>
          <a:xfrm>
            <a:off x="523875" y="2309813"/>
            <a:ext cx="7288213" cy="4000500"/>
          </a:xfrm>
          <a:prstGeom prst="rect">
            <a:avLst/>
          </a:prstGeom>
          <a:noFill/>
          <a:ln w="9525">
            <a:noFill/>
          </a:ln>
        </p:spPr>
      </p:pic>
      <p:sp>
        <p:nvSpPr>
          <p:cNvPr id="22533" name="Rectangle 10"/>
          <p:cNvSpPr/>
          <p:nvPr/>
        </p:nvSpPr>
        <p:spPr>
          <a:xfrm>
            <a:off x="809625" y="2952750"/>
            <a:ext cx="3230563" cy="2952750"/>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000" b="1" dirty="0">
                <a:latin typeface="华文楷体" panose="02010600040101010101" charset="-122"/>
                <a:ea typeface="华文楷体" panose="02010600040101010101" charset="-122"/>
                <a:cs typeface="华文楷体" panose="02010600040101010101" charset="-122"/>
                <a:sym typeface="Heiti SC Light" panose="02000000000000000000" charset="-122"/>
              </a:rPr>
              <a:t>申请日</a:t>
            </a:r>
            <a:r>
              <a:rPr lang="en-US" altLang="zh-CN" sz="2000" b="1" dirty="0">
                <a:latin typeface="华文楷体" panose="02010600040101010101" charset="-122"/>
                <a:ea typeface="华文楷体" panose="02010600040101010101" charset="-122"/>
                <a:cs typeface="华文楷体" panose="02010600040101010101" charset="-122"/>
                <a:sym typeface="宋体" panose="02010600030101010101" pitchFamily="2" charset="-122"/>
              </a:rPr>
              <a:t>—</a:t>
            </a:r>
            <a:r>
              <a:rPr lang="zh-CN" altLang="en-US" sz="2000" b="1" dirty="0">
                <a:latin typeface="华文楷体" panose="02010600040101010101" charset="-122"/>
                <a:ea typeface="华文楷体" panose="02010600040101010101" charset="-122"/>
                <a:cs typeface="华文楷体" panose="02010600040101010101" charset="-122"/>
                <a:sym typeface="Heiti SC Light" panose="02000000000000000000" charset="-122"/>
              </a:rPr>
              <a:t>公开日：保密阶段</a:t>
            </a:r>
            <a:endParaRPr lang="en-US" altLang="zh-CN" sz="2000" b="1" dirty="0">
              <a:latin typeface="华文楷体" panose="02010600040101010101" charset="-122"/>
              <a:ea typeface="华文楷体" panose="02010600040101010101" charset="-122"/>
              <a:cs typeface="华文楷体" panose="02010600040101010101" charset="-122"/>
              <a:sym typeface="Heiti SC Light" panose="02000000000000000000" charset="-122"/>
            </a:endParaRPr>
          </a:p>
          <a:p>
            <a:pPr marL="0" lvl="0" indent="0" eaLnBrk="1" hangingPunct="1">
              <a:lnSpc>
                <a:spcPct val="150000"/>
              </a:lnSpc>
              <a:spcBef>
                <a:spcPct val="0"/>
              </a:spcBef>
              <a:buFont typeface="Arial" panose="020B0604020202020204" pitchFamily="34" charset="0"/>
              <a:buNone/>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Heiti SC Light" panose="02000000000000000000" charset="-122"/>
              </a:rPr>
              <a:t>申请未公开，故申请人不能禁止他人实施其发明创造的行为，也不能请求他人支付费用</a:t>
            </a:r>
            <a:endParaRPr lang="en-US" altLang="zh-CN" sz="2000" dirty="0">
              <a:latin typeface="华文楷体" panose="02010600040101010101" charset="-122"/>
              <a:ea typeface="华文楷体" panose="02010600040101010101" charset="-122"/>
              <a:cs typeface="华文楷体" panose="02010600040101010101" charset="-122"/>
              <a:sym typeface="Heiti SC Light" panose="02000000000000000000" charset="-122"/>
            </a:endParaRPr>
          </a:p>
          <a:p>
            <a:pPr marL="0" lvl="0" indent="0" eaLnBrk="1" hangingPunct="1">
              <a:spcBef>
                <a:spcPct val="0"/>
              </a:spcBef>
              <a:buFont typeface="Arial" panose="020B0604020202020204" pitchFamily="34" charset="0"/>
              <a:buNone/>
            </a:pPr>
            <a:endParaRPr lang="en-US" altLang="zh-CN" sz="2000" dirty="0">
              <a:latin typeface="华文楷体" panose="02010600040101010101" charset="-122"/>
              <a:ea typeface="华文楷体" panose="02010600040101010101" charset="-122"/>
              <a:cs typeface="华文楷体" panose="02010600040101010101" charset="-122"/>
              <a:sym typeface="Heiti SC Light" panose="02000000000000000000" charset="-122"/>
            </a:endParaRPr>
          </a:p>
        </p:txBody>
      </p:sp>
      <p:sp>
        <p:nvSpPr>
          <p:cNvPr id="22534" name="Rectangle 11"/>
          <p:cNvSpPr/>
          <p:nvPr/>
        </p:nvSpPr>
        <p:spPr>
          <a:xfrm>
            <a:off x="4238625" y="2667000"/>
            <a:ext cx="3340100" cy="3729038"/>
          </a:xfrm>
          <a:prstGeom prst="rect">
            <a:avLst/>
          </a:prstGeom>
          <a:noFill/>
          <a:ln w="9525">
            <a:noFill/>
          </a:ln>
        </p:spPr>
        <p:txBody>
          <a:bodyPr lIns="38100" tIns="38100" rIns="38100" bIns="3810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Font typeface="Arial" panose="020B0604020202020204" pitchFamily="34" charset="0"/>
              <a:buNone/>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公布日</a:t>
            </a:r>
            <a:r>
              <a:rPr lang="en-US" altLang="zh-CN"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a:t>
            </a: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授权日：临时保护</a:t>
            </a:r>
            <a:endParaRPr lang="en-US" altLang="zh-CN"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0" lvl="0" indent="0" eaLnBrk="1" hangingPunct="1">
              <a:lnSpc>
                <a:spcPct val="150000"/>
              </a:lnSpc>
              <a:spcBef>
                <a:spcPct val="0"/>
              </a:spcBef>
              <a:buFont typeface="Arial" panose="020B0604020202020204" pitchFamily="34" charset="0"/>
              <a:buNone/>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有权请求他人支付费用；若实施人拒绝支付使用费，申请人无权禁止其实施发明创造；只能等到获得专利授权后，才能向有关机关请求处理或提起诉讼</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Effect transition="in" filter="wipe(down)">
                                      <p:cBhvr>
                                        <p:cTn id="7" dur="500"/>
                                        <p:tgtEl>
                                          <p:spTgt spid="225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534"/>
                                        </p:tgtEl>
                                        <p:attrNameLst>
                                          <p:attrName>style.visibility</p:attrName>
                                        </p:attrNameLst>
                                      </p:cBhvr>
                                      <p:to>
                                        <p:strVal val="visible"/>
                                      </p:to>
                                    </p:set>
                                    <p:anim calcmode="lin" valueType="num">
                                      <p:cBhvr additive="base">
                                        <p:cTn id="12" dur="500" fill="hold"/>
                                        <p:tgtEl>
                                          <p:spTgt spid="22534"/>
                                        </p:tgtEl>
                                        <p:attrNameLst>
                                          <p:attrName>ppt_x</p:attrName>
                                        </p:attrNameLst>
                                      </p:cBhvr>
                                      <p:tavLst>
                                        <p:tav tm="0">
                                          <p:val>
                                            <p:strVal val="#ppt_x"/>
                                          </p:val>
                                        </p:tav>
                                        <p:tav tm="100000">
                                          <p:val>
                                            <p:strVal val="#ppt_x"/>
                                          </p:val>
                                        </p:tav>
                                      </p:tavLst>
                                    </p:anim>
                                    <p:anim calcmode="lin" valueType="num">
                                      <p:cBhvr additive="base">
                                        <p:cTn id="13" dur="500" fill="hold"/>
                                        <p:tgtEl>
                                          <p:spTgt spid="225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p:bldP spid="2253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2295" y="1181100"/>
            <a:ext cx="8122285" cy="5071745"/>
          </a:xfrm>
        </p:spPr>
        <p:txBody>
          <a:bodyPr>
            <a:normAutofit/>
          </a:bodyPr>
          <a:lstStyle/>
          <a:p>
            <a:pPr indent="0" fontAlgn="auto">
              <a:lnSpc>
                <a:spcPct val="100000"/>
              </a:lnSpc>
              <a:spcBef>
                <a:spcPts val="0"/>
              </a:spcBef>
              <a:buNone/>
            </a:pPr>
            <a:r>
              <a:rPr lang="zh-CN" altLang="en-US" sz="2400" dirty="0">
                <a:latin typeface="+mn-ea"/>
                <a:sym typeface="+mn-ea"/>
              </a:rPr>
              <a:t>三、专利复审（二次审查、监督程序）</a:t>
            </a:r>
            <a:r>
              <a:rPr kumimoji="1" lang="zh-CN" altLang="en-US" sz="2000" dirty="0">
                <a:latin typeface="Times New Roman" panose="02020603050405020304" charset="0"/>
                <a:cs typeface="Times New Roman" panose="02020603050405020304" charset="0"/>
                <a:sym typeface="+mn-ea"/>
              </a:rPr>
              <a:t>（</a:t>
            </a:r>
            <a:r>
              <a:rPr kumimoji="1" lang="en-US" altLang="zh-CN" sz="2000" dirty="0">
                <a:latin typeface="Times New Roman" panose="02020603050405020304" charset="0"/>
                <a:cs typeface="Times New Roman" panose="02020603050405020304" charset="0"/>
                <a:sym typeface="+mn-ea"/>
              </a:rPr>
              <a:t>A41</a:t>
            </a:r>
            <a:r>
              <a:rPr kumimoji="1" lang="zh-CN" altLang="en-US" sz="2000" dirty="0">
                <a:latin typeface="Times New Roman" panose="02020603050405020304" charset="0"/>
                <a:cs typeface="Times New Roman" panose="02020603050405020304" charset="0"/>
                <a:sym typeface="+mn-ea"/>
              </a:rPr>
              <a:t>）</a:t>
            </a:r>
            <a:endParaRPr lang="zh-CN" altLang="en-US" sz="2400" dirty="0">
              <a:latin typeface="+mn-ea"/>
              <a:sym typeface="+mn-ea"/>
            </a:endParaRPr>
          </a:p>
          <a:p>
            <a:pPr marL="457200" indent="-457200" fontAlgn="auto">
              <a:lnSpc>
                <a:spcPct val="150000"/>
              </a:lnSpc>
              <a:spcBef>
                <a:spcPts val="0"/>
              </a:spcBef>
              <a:buFont typeface="Wingdings" panose="05000000000000000000" charset="0"/>
              <a:buChar char="Ø"/>
            </a:pPr>
            <a:r>
              <a:rPr lang="en-US" altLang="zh-CN" sz="2000" dirty="0">
                <a:latin typeface="+mn-ea"/>
                <a:sym typeface="+mn-ea"/>
              </a:rPr>
              <a:t>1</a:t>
            </a:r>
            <a:r>
              <a:rPr lang="zh-CN" altLang="en-US" sz="2000" dirty="0">
                <a:latin typeface="+mn-ea"/>
                <a:sym typeface="+mn-ea"/>
              </a:rPr>
              <a:t>、专利复审：对专利行政机关驳回专利申请或视为驳回的决定不服，在法律规定的时间内向国家专利行政部门提出再次审查的前置程序，旨在纠正正常专利审批中的错误，提高审批质量，维护申请人的正当权益</a:t>
            </a:r>
            <a:endParaRPr lang="zh-CN" altLang="en-US" sz="2000" dirty="0">
              <a:latin typeface="+mn-ea"/>
              <a:sym typeface="+mn-ea"/>
            </a:endParaRPr>
          </a:p>
          <a:p>
            <a:pPr marL="590550" fontAlgn="auto">
              <a:lnSpc>
                <a:spcPct val="150000"/>
              </a:lnSpc>
              <a:spcBef>
                <a:spcPts val="0"/>
              </a:spcBef>
              <a:buFont typeface="Wingdings" panose="05000000000000000000" charset="0"/>
              <a:buChar char="p"/>
            </a:pPr>
            <a:r>
              <a:rPr kumimoji="1" lang="zh-CN" altLang="en-US" sz="2000" dirty="0"/>
              <a:t>专利申请人可以自收到通知之日起</a:t>
            </a:r>
            <a:r>
              <a:rPr kumimoji="1" lang="zh-CN" altLang="en-US" sz="2000" dirty="0">
                <a:solidFill>
                  <a:srgbClr val="FF0000"/>
                </a:solidFill>
              </a:rPr>
              <a:t>三个月</a:t>
            </a:r>
            <a:r>
              <a:rPr kumimoji="1" lang="zh-CN" altLang="en-US" sz="2000" dirty="0"/>
              <a:t>内向国务院专利行政部门请求复审，复审决定应通知申请人</a:t>
            </a:r>
            <a:endParaRPr kumimoji="1" lang="zh-CN" altLang="en-US" sz="2000" dirty="0"/>
          </a:p>
          <a:p>
            <a:pPr marL="590550" fontAlgn="auto">
              <a:lnSpc>
                <a:spcPct val="150000"/>
              </a:lnSpc>
              <a:spcBef>
                <a:spcPts val="0"/>
              </a:spcBef>
              <a:buFont typeface="Wingdings" panose="05000000000000000000" charset="0"/>
              <a:buChar char="p"/>
            </a:pPr>
            <a:r>
              <a:rPr kumimoji="1" lang="zh-CN" altLang="en-US" sz="2000" dirty="0"/>
              <a:t>专利申请人对复审决定不服的，可以自收到通知之日起</a:t>
            </a:r>
            <a:r>
              <a:rPr kumimoji="1" lang="zh-CN" altLang="en-US" sz="2000" dirty="0">
                <a:solidFill>
                  <a:srgbClr val="FF0000"/>
                </a:solidFill>
              </a:rPr>
              <a:t>三个月</a:t>
            </a:r>
            <a:r>
              <a:rPr kumimoji="1" lang="zh-CN" altLang="en-US" sz="2000" dirty="0"/>
              <a:t>内向人民法院起诉</a:t>
            </a:r>
            <a:endParaRPr kumimoji="1" lang="zh-CN" altLang="en-US" sz="2000" dirty="0">
              <a:latin typeface="Times New Roman" panose="02020603050405020304" charset="0"/>
              <a:cs typeface="Times New Roman" panose="0202060305040502030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5"/>
          <p:cNvSpPr/>
          <p:nvPr/>
        </p:nvSpPr>
        <p:spPr>
          <a:xfrm>
            <a:off x="428625" y="917575"/>
            <a:ext cx="8213725" cy="56311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eaLnBrk="1" hangingPunct="1">
              <a:lnSpc>
                <a:spcPct val="150000"/>
              </a:lnSpc>
              <a:spcBef>
                <a:spcPct val="0"/>
              </a:spcBef>
              <a:buFont typeface="Wingdings" panose="05000000000000000000" charset="0"/>
              <a:buChar char="Ø"/>
            </a:pPr>
            <a:r>
              <a:rPr kumimoji="1" lang="en-US" altLang="zh-CN" sz="2000" dirty="0">
                <a:latin typeface="华文楷体" panose="02010600040101010101" charset="-122"/>
                <a:ea typeface="华文楷体" panose="02010600040101010101" charset="-122"/>
                <a:sym typeface="微软雅黑" panose="020B0503020204020204" charset="-122"/>
              </a:rPr>
              <a:t>2</a:t>
            </a:r>
            <a:r>
              <a:rPr kumimoji="1" lang="zh-CN" altLang="en-US" sz="2000" dirty="0">
                <a:latin typeface="华文楷体" panose="02010600040101010101" charset="-122"/>
                <a:ea typeface="华文楷体" panose="02010600040101010101" charset="-122"/>
                <a:sym typeface="微软雅黑" panose="020B0503020204020204" charset="-122"/>
              </a:rPr>
              <a:t>、</a:t>
            </a:r>
            <a:r>
              <a:rPr kumimoji="1" lang="en-US" altLang="zh-CN" sz="2000" dirty="0">
                <a:latin typeface="华文楷体" panose="02010600040101010101" charset="-122"/>
                <a:ea typeface="华文楷体" panose="02010600040101010101" charset="-122"/>
                <a:sym typeface="微软雅黑" panose="020B0503020204020204" charset="-122"/>
              </a:rPr>
              <a:t>复审程序的原则</a:t>
            </a:r>
            <a:endParaRPr kumimoji="1" lang="en-US" altLang="zh-CN" sz="2000" dirty="0">
              <a:latin typeface="华文楷体" panose="02010600040101010101" charset="-122"/>
              <a:ea typeface="华文楷体" panose="02010600040101010101" charset="-122"/>
              <a:sym typeface="微软雅黑" panose="020B0503020204020204" charset="-122"/>
            </a:endParaRP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请求原则：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基于当事人的请求而启动，请求人在国家知识产权局作出决定前撤回请求的，审查程序终止，但是根据已有审查工作能够作出宣告专利权无效或部分无效的除外</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听证原则：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作出不利于当事人的决定前应给予申请人陈述意见的机会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合法原则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：审查程序和决定应当符合法律、法规、规章等有关规定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公正执法原则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：以客观、公正、准确、及时为原则，坚持以事实为根据，以法律为准绳，独立履行审查职责，不徇私情，全面、客观、科学分析判断，作出公正的决定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依职权审查原则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：不受当事人请求范围和提出理由、证据的限制</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lvl="0" eaLnBrk="1" hangingPunct="1">
              <a:lnSpc>
                <a:spcPct val="150000"/>
              </a:lnSpc>
              <a:spcBef>
                <a:spcPct val="0"/>
              </a:spcBef>
              <a:buFont typeface="Wingdings" panose="05000000000000000000" charset="0"/>
              <a:buChar char="p"/>
            </a:pPr>
            <a:r>
              <a:rPr lang="zh-CN" altLang="en-US" sz="2000" b="1"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公开原则</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：除需要保密外的其他各种案件的口头审理应当公开举行，审查决定应当公开出版</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p:txBody>
      </p:sp>
    </p:spTree>
  </p:cSld>
  <p:clrMapOvr>
    <a:masterClrMapping/>
  </p:clrMapOvr>
  <p:transition>
    <p:pull dir="l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5"/>
          <p:cNvSpPr/>
          <p:nvPr/>
        </p:nvSpPr>
        <p:spPr>
          <a:xfrm>
            <a:off x="367665" y="906145"/>
            <a:ext cx="8154670" cy="516953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algn="l" eaLnBrk="1" hangingPunct="1">
              <a:lnSpc>
                <a:spcPct val="150000"/>
              </a:lnSpc>
              <a:buClrTx/>
              <a:buSzTx/>
              <a:buFont typeface="Wingdings" panose="05000000000000000000" charset="0"/>
              <a:buChar char="Ø"/>
            </a:pPr>
            <a:r>
              <a:rPr kumimoji="1" lang="en-US" altLang="zh-CN" sz="2000" dirty="0">
                <a:latin typeface="华文楷体" panose="02010600040101010101" charset="-122"/>
                <a:ea typeface="华文楷体" panose="02010600040101010101" charset="-122"/>
                <a:sym typeface="微软雅黑" panose="020B0503020204020204" charset="-122"/>
              </a:rPr>
              <a:t>3、复审程序的基本内容</a:t>
            </a:r>
            <a:endParaRPr lang="zh-CN" altLang="en-US" sz="26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702310" lvl="0" eaLnBrk="1" hangingPunct="1">
              <a:lnSpc>
                <a:spcPct val="150000"/>
              </a:lnSpc>
              <a:spcBef>
                <a:spcPct val="0"/>
              </a:spcBef>
              <a:buFont typeface="Wingdings" panose="05000000000000000000" charset="0"/>
              <a:buChar char="p"/>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复审请求的形式审查：提交复审请求书，说明理由，必要时附相关证据；不符合规定格式，限期补正；期满未补正，视为未提出</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702310" lvl="0" eaLnBrk="1" hangingPunct="1">
              <a:lnSpc>
                <a:spcPct val="150000"/>
              </a:lnSpc>
              <a:spcBef>
                <a:spcPct val="0"/>
              </a:spcBef>
              <a:buFont typeface="Wingdings" panose="05000000000000000000" charset="0"/>
              <a:buChar char="p"/>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前置审查和决定</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a:p>
            <a:pPr marL="1061720" lvl="0" eaLnBrk="1" hangingPunct="1">
              <a:lnSpc>
                <a:spcPct val="150000"/>
              </a:lnSpc>
              <a:spcBef>
                <a:spcPts val="0"/>
              </a:spcBef>
              <a:buFont typeface="Arial" panose="020B0604020202020204" pitchFamily="34" charset="0"/>
              <a:buChar char="•"/>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前置审查：对符合规定格式的请求书和原专利申请案卷一并转交原审查部门，原审查员在</a:t>
            </a:r>
            <a:r>
              <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rPr>
              <a:t>1</a:t>
            </a: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个月内完成</a:t>
            </a:r>
            <a:endParaRPr lang="en-US" altLang="zh-CN"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a:p>
            <a:pPr marL="1061720" lvl="0" algn="l" eaLnBrk="1" hangingPunct="1">
              <a:lnSpc>
                <a:spcPct val="150000"/>
              </a:lnSpc>
              <a:spcBef>
                <a:spcPts val="0"/>
              </a:spcBef>
              <a:buClrTx/>
              <a:buSzTx/>
              <a:buFont typeface="Arial" panose="020B0604020202020204" pitchFamily="34" charset="0"/>
              <a:buChar char="•"/>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请求成立，同意撤销驳回决定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a:p>
            <a:pPr marL="1061720" lvl="0" algn="l" eaLnBrk="1" hangingPunct="1">
              <a:lnSpc>
                <a:spcPct val="150000"/>
              </a:lnSpc>
              <a:spcBef>
                <a:spcPts val="0"/>
              </a:spcBef>
              <a:buClrTx/>
              <a:buSzTx/>
              <a:buFont typeface="Arial" panose="020B0604020202020204" pitchFamily="34" charset="0"/>
              <a:buChar char="•"/>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修改后克服了申请文件中存在的缺陷，同意在修改文本的基础上撤销驳回决定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Calibri" panose="020F0502020204030204" charset="0"/>
            </a:endParaRPr>
          </a:p>
          <a:p>
            <a:pPr marL="1061720" lvl="0" algn="l" eaLnBrk="1" hangingPunct="1">
              <a:lnSpc>
                <a:spcPct val="150000"/>
              </a:lnSpc>
              <a:spcBef>
                <a:spcPts val="0"/>
              </a:spcBef>
              <a:buClrTx/>
              <a:buSzTx/>
              <a:buFont typeface="Arial" panose="020B0604020202020204" pitchFamily="34" charset="0"/>
              <a:buChar char="•"/>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修改后仍不足以撤销的，坚持驳回决定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marL="702310" lvl="0" algn="l" eaLnBrk="1" hangingPunct="1">
              <a:lnSpc>
                <a:spcPct val="150000"/>
              </a:lnSpc>
              <a:spcBef>
                <a:spcPts val="0"/>
              </a:spcBef>
              <a:buClrTx/>
              <a:buSzTx/>
              <a:buFont typeface="Wingdings" panose="05000000000000000000" charset="0"/>
              <a:buChar char="p"/>
            </a:pPr>
            <a:r>
              <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合议审查：坚持驳回决定</a:t>
            </a:r>
            <a:endParaRPr lang="zh-CN" altLang="en-US" sz="2000" dirty="0">
              <a:solidFill>
                <a:srgbClr val="000000"/>
              </a:solidFill>
              <a:latin typeface="华文楷体" panose="02010600040101010101" charset="-122"/>
              <a:ea typeface="华文楷体" panose="02010600040101010101" charset="-122"/>
              <a:cs typeface="华文楷体" panose="02010600040101010101" charset="-122"/>
              <a:sym typeface="宋体" panose="02010600030101010101" pitchFamily="2" charset="-122"/>
            </a:endParaRPr>
          </a:p>
        </p:txBody>
      </p:sp>
    </p:spTree>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2">
                                            <p:txEl>
                                              <p:charRg st="0" end="16"/>
                                            </p:txEl>
                                          </p:spTgt>
                                        </p:tgtEl>
                                        <p:attrNameLst>
                                          <p:attrName>style.visibility</p:attrName>
                                        </p:attrNameLst>
                                      </p:cBhvr>
                                      <p:to>
                                        <p:strVal val="visible"/>
                                      </p:to>
                                    </p:set>
                                    <p:anim calcmode="lin" valueType="num">
                                      <p:cBhvr additive="base">
                                        <p:cTn id="7" dur="500" fill="hold"/>
                                        <p:tgtEl>
                                          <p:spTgt spid="40962">
                                            <p:txEl>
                                              <p:charRg st="0" end="1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2">
                                            <p:txEl>
                                              <p:charRg st="0" end="1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62">
                                            <p:txEl>
                                              <p:charRg st="72" end="81"/>
                                            </p:txEl>
                                          </p:spTgt>
                                        </p:tgtEl>
                                        <p:attrNameLst>
                                          <p:attrName>style.visibility</p:attrName>
                                        </p:attrNameLst>
                                      </p:cBhvr>
                                      <p:to>
                                        <p:strVal val="visible"/>
                                      </p:to>
                                    </p:set>
                                    <p:anim calcmode="lin" valueType="num">
                                      <p:cBhvr additive="base">
                                        <p:cTn id="13" dur="500" fill="hold"/>
                                        <p:tgtEl>
                                          <p:spTgt spid="40962">
                                            <p:txEl>
                                              <p:charRg st="72" end="8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2">
                                            <p:txEl>
                                              <p:charRg st="72" end="8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0962">
                                            <p:txEl>
                                              <p:charRg st="81" end="131"/>
                                            </p:txEl>
                                          </p:spTgt>
                                        </p:tgtEl>
                                        <p:attrNameLst>
                                          <p:attrName>style.visibility</p:attrName>
                                        </p:attrNameLst>
                                      </p:cBhvr>
                                      <p:to>
                                        <p:strVal val="visible"/>
                                      </p:to>
                                    </p:set>
                                    <p:anim calcmode="lin" valueType="num">
                                      <p:cBhvr additive="base">
                                        <p:cTn id="17" dur="500" fill="hold"/>
                                        <p:tgtEl>
                                          <p:spTgt spid="40962">
                                            <p:txEl>
                                              <p:charRg st="81" end="13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0962">
                                            <p:txEl>
                                              <p:charRg st="81" end="13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0962">
                                            <p:txEl>
                                              <p:charRg st="131" end="149"/>
                                            </p:txEl>
                                          </p:spTgt>
                                        </p:tgtEl>
                                        <p:attrNameLst>
                                          <p:attrName>style.visibility</p:attrName>
                                        </p:attrNameLst>
                                      </p:cBhvr>
                                      <p:to>
                                        <p:strVal val="visible"/>
                                      </p:to>
                                    </p:set>
                                    <p:anim calcmode="lin" valueType="num">
                                      <p:cBhvr additive="base">
                                        <p:cTn id="21" dur="500" fill="hold"/>
                                        <p:tgtEl>
                                          <p:spTgt spid="40962">
                                            <p:txEl>
                                              <p:charRg st="131" end="149"/>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0962">
                                            <p:txEl>
                                              <p:charRg st="131" end="149"/>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0962">
                                            <p:txEl>
                                              <p:charRg st="149" end="188"/>
                                            </p:txEl>
                                          </p:spTgt>
                                        </p:tgtEl>
                                        <p:attrNameLst>
                                          <p:attrName>style.visibility</p:attrName>
                                        </p:attrNameLst>
                                      </p:cBhvr>
                                      <p:to>
                                        <p:strVal val="visible"/>
                                      </p:to>
                                    </p:set>
                                    <p:anim calcmode="lin" valueType="num">
                                      <p:cBhvr additive="base">
                                        <p:cTn id="25" dur="500" fill="hold"/>
                                        <p:tgtEl>
                                          <p:spTgt spid="40962">
                                            <p:txEl>
                                              <p:charRg st="149" end="18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2">
                                            <p:txEl>
                                              <p:charRg st="149" end="18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0962">
                                            <p:txEl>
                                              <p:charRg st="188" end="202"/>
                                            </p:txEl>
                                          </p:spTgt>
                                        </p:tgtEl>
                                        <p:attrNameLst>
                                          <p:attrName>style.visibility</p:attrName>
                                        </p:attrNameLst>
                                      </p:cBhvr>
                                      <p:to>
                                        <p:strVal val="visible"/>
                                      </p:to>
                                    </p:set>
                                    <p:anim calcmode="lin" valueType="num">
                                      <p:cBhvr additive="base">
                                        <p:cTn id="29" dur="500" fill="hold"/>
                                        <p:tgtEl>
                                          <p:spTgt spid="40962">
                                            <p:txEl>
                                              <p:charRg st="188" end="20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962">
                                            <p:txEl>
                                              <p:charRg st="188" end="20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0962">
                                            <p:txEl>
                                              <p:charRg st="7" end="7"/>
                                            </p:txEl>
                                          </p:spTgt>
                                        </p:tgtEl>
                                        <p:attrNameLst>
                                          <p:attrName>style.visibility</p:attrName>
                                        </p:attrNameLst>
                                      </p:cBhvr>
                                      <p:to>
                                        <p:strVal val="visible"/>
                                      </p:to>
                                    </p:set>
                                    <p:anim calcmode="lin" valueType="num">
                                      <p:cBhvr additive="base">
                                        <p:cTn id="33" dur="500" fill="hold"/>
                                        <p:tgtEl>
                                          <p:spTgt spid="40962">
                                            <p:txEl>
                                              <p:char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962">
                                            <p:txEl>
                                              <p:char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7535" y="1598295"/>
            <a:ext cx="7960360" cy="4991100"/>
          </a:xfrm>
        </p:spPr>
        <p:txBody>
          <a:bodyPr>
            <a:normAutofit fontScale="90000" lnSpcReduction="10000"/>
          </a:bodyPr>
          <a:lstStyle/>
          <a:p>
            <a:pPr>
              <a:lnSpc>
                <a:spcPct val="150000"/>
              </a:lnSpc>
              <a:spcBef>
                <a:spcPts val="0"/>
              </a:spcBef>
              <a:buNone/>
            </a:pPr>
            <a:r>
              <a:rPr lang="zh-CN" altLang="en-US" sz="2700" dirty="0">
                <a:latin typeface="+mn-ea"/>
                <a:sym typeface="+mn-ea"/>
              </a:rPr>
              <a:t>一、专利权无效</a:t>
            </a:r>
            <a:endParaRPr lang="zh-CN" altLang="en-US" sz="2700" dirty="0">
              <a:latin typeface="+mn-ea"/>
              <a:sym typeface="+mn-ea"/>
            </a:endParaRPr>
          </a:p>
          <a:p>
            <a:pPr fontAlgn="auto">
              <a:lnSpc>
                <a:spcPct val="150000"/>
              </a:lnSpc>
              <a:spcBef>
                <a:spcPts val="0"/>
              </a:spcBef>
              <a:buFont typeface="Wingdings" panose="05000000000000000000" charset="0"/>
              <a:buChar char="Ø"/>
            </a:pPr>
            <a:r>
              <a:rPr lang="zh-CN" altLang="en-US" sz="2200" dirty="0">
                <a:latin typeface="+mn-ea"/>
                <a:sym typeface="+mn-ea"/>
              </a:rPr>
              <a:t>自国务院专利行政部门公告授予专利权之日起，任何单位或者个人认为该专利权的授予不符合专利法有关规定的，可以请求国务院专利行政部门宣告该专利权无效</a:t>
            </a:r>
            <a:r>
              <a:rPr lang="zh-CN" altLang="en-US" sz="2200" dirty="0">
                <a:latin typeface="Times New Roman" panose="02020603050405020304" charset="0"/>
                <a:cs typeface="Times New Roman" panose="02020603050405020304" charset="0"/>
                <a:sym typeface="+mn-ea"/>
              </a:rPr>
              <a:t>（</a:t>
            </a:r>
            <a:r>
              <a:rPr lang="en-US" altLang="zh-CN" sz="2200" dirty="0">
                <a:latin typeface="Times New Roman" panose="02020603050405020304" charset="0"/>
                <a:cs typeface="Times New Roman" panose="02020603050405020304" charset="0"/>
                <a:sym typeface="+mn-ea"/>
              </a:rPr>
              <a:t>A45</a:t>
            </a:r>
            <a:r>
              <a:rPr lang="zh-CN" altLang="en-US" sz="2200" dirty="0">
                <a:latin typeface="Times New Roman" panose="02020603050405020304" charset="0"/>
                <a:cs typeface="Times New Roman" panose="02020603050405020304" charset="0"/>
                <a:sym typeface="+mn-ea"/>
              </a:rPr>
              <a:t>）</a:t>
            </a:r>
            <a:endParaRPr lang="zh-CN" altLang="en-US" sz="2200" dirty="0">
              <a:latin typeface="Times New Roman" panose="02020603050405020304" charset="0"/>
              <a:cs typeface="Times New Roman" panose="02020603050405020304" charset="0"/>
              <a:sym typeface="+mn-ea"/>
            </a:endParaRPr>
          </a:p>
          <a:p>
            <a:pPr fontAlgn="auto">
              <a:lnSpc>
                <a:spcPct val="150000"/>
              </a:lnSpc>
              <a:spcBef>
                <a:spcPts val="0"/>
              </a:spcBef>
              <a:buFont typeface="Wingdings" panose="05000000000000000000" charset="0"/>
              <a:buChar char="Ø"/>
            </a:pPr>
            <a:r>
              <a:rPr lang="zh-CN" altLang="en-US" sz="2200" dirty="0">
                <a:latin typeface="+mn-ea"/>
              </a:rPr>
              <a:t>专利权无效请求的基本原则</a:t>
            </a:r>
            <a:endParaRPr lang="zh-CN" altLang="en-US" sz="2200" dirty="0">
              <a:latin typeface="+mn-ea"/>
            </a:endParaRPr>
          </a:p>
          <a:p>
            <a:pPr marL="518160" fontAlgn="auto">
              <a:lnSpc>
                <a:spcPct val="150000"/>
              </a:lnSpc>
              <a:spcBef>
                <a:spcPts val="0"/>
              </a:spcBef>
              <a:buFont typeface="Wingdings" panose="05000000000000000000" charset="0"/>
              <a:buChar char="p"/>
            </a:pPr>
            <a:r>
              <a:rPr lang="zh-CN" altLang="en-US" sz="2200" dirty="0">
                <a:latin typeface="+mn-ea"/>
              </a:rPr>
              <a:t>一事不再理原则：对于已经作出审查决定的无效宣告案件涉及的专利权，以同样理由和证据再次提请宣告无效，不予受理和审查</a:t>
            </a:r>
            <a:endParaRPr lang="zh-CN" altLang="en-US" sz="2200" dirty="0">
              <a:latin typeface="+mn-ea"/>
            </a:endParaRPr>
          </a:p>
          <a:p>
            <a:pPr marL="518160" fontAlgn="auto">
              <a:lnSpc>
                <a:spcPct val="150000"/>
              </a:lnSpc>
              <a:spcBef>
                <a:spcPts val="0"/>
              </a:spcBef>
              <a:buFont typeface="Wingdings" panose="05000000000000000000" charset="0"/>
              <a:buChar char="p"/>
            </a:pPr>
            <a:r>
              <a:rPr lang="zh-CN" altLang="en-US" sz="2200" dirty="0">
                <a:latin typeface="+mn-ea"/>
              </a:rPr>
              <a:t>当事人处分原则：请求人可以放弃全部或者部分无效宣告请求的内容、理由和证据，不再审查</a:t>
            </a:r>
            <a:endParaRPr lang="zh-CN" altLang="en-US" sz="2200" dirty="0">
              <a:latin typeface="+mn-ea"/>
            </a:endParaRPr>
          </a:p>
          <a:p>
            <a:pPr marL="518160" fontAlgn="auto">
              <a:lnSpc>
                <a:spcPct val="150000"/>
              </a:lnSpc>
              <a:spcBef>
                <a:spcPts val="0"/>
              </a:spcBef>
              <a:buFont typeface="Wingdings" panose="05000000000000000000" charset="0"/>
              <a:buChar char="p"/>
            </a:pPr>
            <a:r>
              <a:rPr lang="zh-CN" altLang="en-US" sz="2200" dirty="0">
                <a:latin typeface="+mn-ea"/>
              </a:rPr>
              <a:t>保密原则：作出审查决定之前，不得将审查意见透露给任何一方当事人</a:t>
            </a:r>
            <a:endParaRPr lang="zh-CN" altLang="en-US" sz="2200" dirty="0">
              <a:latin typeface="+mn-ea"/>
            </a:endParaRPr>
          </a:p>
        </p:txBody>
      </p:sp>
      <p:sp>
        <p:nvSpPr>
          <p:cNvPr id="8" name="标题 7"/>
          <p:cNvSpPr>
            <a:spLocks noGrp="1"/>
          </p:cNvSpPr>
          <p:nvPr>
            <p:ph type="title"/>
          </p:nvPr>
        </p:nvSpPr>
        <p:spPr>
          <a:xfrm>
            <a:off x="633730" y="1073785"/>
            <a:ext cx="8091805" cy="561340"/>
          </a:xfrm>
        </p:spPr>
        <p:txBody>
          <a:bodyPr vert="horz" lIns="69056" tIns="34529" rIns="69056" bIns="34529" rtlCol="0" anchor="ctr">
            <a:noAutofit/>
          </a:bodyPr>
          <a:lstStyle/>
          <a:p>
            <a:pPr algn="ctr"/>
            <a:r>
              <a:rPr lang="zh-CN" altLang="en-US" sz="2800" dirty="0">
                <a:ea typeface="黑体" panose="02010609060101010101" pitchFamily="49" charset="-122"/>
              </a:rPr>
              <a:t>第二节  专利权的无效</a:t>
            </a:r>
            <a:endParaRPr lang="zh-CN" altLang="en-US" sz="2800" dirty="0">
              <a:ea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3870" y="968375"/>
            <a:ext cx="8188325" cy="5659755"/>
          </a:xfrm>
        </p:spPr>
        <p:txBody>
          <a:bodyPr>
            <a:normAutofit fontScale="90000" lnSpcReduction="20000"/>
          </a:bodyPr>
          <a:lstStyle/>
          <a:p>
            <a:pPr algn="l">
              <a:lnSpc>
                <a:spcPct val="150000"/>
              </a:lnSpc>
              <a:spcBef>
                <a:spcPts val="0"/>
              </a:spcBef>
              <a:buClrTx/>
              <a:buSzTx/>
              <a:buNone/>
            </a:pPr>
            <a:r>
              <a:rPr lang="zh-CN" altLang="en-US" sz="2700" dirty="0">
                <a:latin typeface="+mn-ea"/>
                <a:sym typeface="+mn-ea"/>
              </a:rPr>
              <a:t>二、提出无效宣告的主体、时间、受理机构和理由</a:t>
            </a:r>
            <a:endParaRPr lang="zh-CN" altLang="en-US" sz="2700" dirty="0">
              <a:latin typeface="+mn-ea"/>
              <a:sym typeface="+mn-ea"/>
            </a:endParaRPr>
          </a:p>
          <a:p>
            <a:pPr algn="l" fontAlgn="auto">
              <a:lnSpc>
                <a:spcPct val="150000"/>
              </a:lnSpc>
              <a:spcBef>
                <a:spcPts val="0"/>
              </a:spcBef>
              <a:buClrTx/>
              <a:buSzTx/>
              <a:buFont typeface="Wingdings" panose="05000000000000000000" charset="0"/>
              <a:buChar char="Ø"/>
            </a:pPr>
            <a:r>
              <a:rPr lang="zh-CN" altLang="en-US" sz="2200" dirty="0">
                <a:latin typeface="+mn-ea"/>
              </a:rPr>
              <a:t>目的：</a:t>
            </a:r>
            <a:r>
              <a:rPr lang="zh-CN" altLang="en-US" sz="2200" dirty="0">
                <a:latin typeface="+mn-ea"/>
                <a:sym typeface="+mn-ea"/>
              </a:rPr>
              <a:t>防止授权不当、保护公共利益</a:t>
            </a:r>
            <a:endParaRPr lang="zh-CN" altLang="en-US" sz="2200" dirty="0">
              <a:latin typeface="+mn-ea"/>
            </a:endParaRPr>
          </a:p>
          <a:p>
            <a:pPr algn="l" fontAlgn="auto">
              <a:lnSpc>
                <a:spcPct val="150000"/>
              </a:lnSpc>
              <a:spcBef>
                <a:spcPts val="0"/>
              </a:spcBef>
              <a:buClrTx/>
              <a:buSzTx/>
              <a:buFont typeface="Wingdings" panose="05000000000000000000" charset="0"/>
              <a:buChar char="Ø"/>
            </a:pPr>
            <a:r>
              <a:rPr lang="zh-CN" altLang="en-US" sz="2200" dirty="0">
                <a:latin typeface="+mn-ea"/>
              </a:rPr>
              <a:t>主体：任何单位或者个人</a:t>
            </a:r>
            <a:endParaRPr lang="zh-CN" altLang="en-US" sz="2200" dirty="0">
              <a:latin typeface="+mn-ea"/>
            </a:endParaRPr>
          </a:p>
          <a:p>
            <a:pPr algn="l" fontAlgn="auto">
              <a:lnSpc>
                <a:spcPct val="150000"/>
              </a:lnSpc>
              <a:spcBef>
                <a:spcPts val="0"/>
              </a:spcBef>
              <a:buClrTx/>
              <a:buSzTx/>
              <a:buFont typeface="Wingdings" panose="05000000000000000000" charset="0"/>
              <a:buChar char="Ø"/>
            </a:pPr>
            <a:r>
              <a:rPr lang="zh-CN" altLang="en-US" sz="2200" dirty="0">
                <a:latin typeface="+mn-ea"/>
              </a:rPr>
              <a:t>时间：公告授予专利权之日起</a:t>
            </a:r>
            <a:endParaRPr lang="zh-CN" altLang="en-US" sz="2200" dirty="0">
              <a:latin typeface="+mn-ea"/>
            </a:endParaRPr>
          </a:p>
          <a:p>
            <a:pPr algn="l" fontAlgn="auto">
              <a:lnSpc>
                <a:spcPct val="150000"/>
              </a:lnSpc>
              <a:spcBef>
                <a:spcPts val="0"/>
              </a:spcBef>
              <a:buClrTx/>
              <a:buSzTx/>
              <a:buFont typeface="Wingdings" panose="05000000000000000000" charset="0"/>
              <a:buChar char="Ø"/>
            </a:pPr>
            <a:r>
              <a:rPr lang="zh-CN" altLang="en-US" sz="2200" dirty="0">
                <a:latin typeface="+mn-ea"/>
              </a:rPr>
              <a:t>受理机构：国务院专利行政部门</a:t>
            </a:r>
            <a:endParaRPr lang="zh-CN" altLang="en-US" sz="2200" dirty="0">
              <a:latin typeface="+mn-ea"/>
            </a:endParaRPr>
          </a:p>
          <a:p>
            <a:pPr algn="l" fontAlgn="auto">
              <a:lnSpc>
                <a:spcPct val="150000"/>
              </a:lnSpc>
              <a:spcBef>
                <a:spcPts val="0"/>
              </a:spcBef>
              <a:buClrTx/>
              <a:buSzTx/>
              <a:buFont typeface="Wingdings" panose="05000000000000000000" charset="0"/>
              <a:buChar char="Ø"/>
            </a:pPr>
            <a:r>
              <a:rPr lang="zh-CN" altLang="en-US" sz="2200" dirty="0">
                <a:latin typeface="+mn-ea"/>
                <a:sym typeface="+mn-ea"/>
              </a:rPr>
              <a:t>理由：</a:t>
            </a:r>
            <a:endParaRPr lang="zh-CN" altLang="en-US" sz="2200" dirty="0">
              <a:latin typeface="+mn-ea"/>
              <a:sym typeface="+mn-ea"/>
            </a:endParaRPr>
          </a:p>
          <a:p>
            <a:pPr marL="813435" indent="-342900" fontAlgn="auto">
              <a:lnSpc>
                <a:spcPct val="150000"/>
              </a:lnSpc>
              <a:spcBef>
                <a:spcPts val="0"/>
              </a:spcBef>
              <a:buFont typeface="Wingdings" panose="05000000000000000000" charset="0"/>
              <a:buChar char="p"/>
            </a:pPr>
            <a:r>
              <a:rPr lang="zh-CN" altLang="en-US" sz="2200" dirty="0">
                <a:latin typeface="+mn-ea"/>
                <a:sym typeface="+mn-ea"/>
              </a:rPr>
              <a:t>（</a:t>
            </a:r>
            <a:r>
              <a:rPr lang="en-US" altLang="zh-CN" sz="2200" dirty="0">
                <a:latin typeface="+mn-ea"/>
                <a:sym typeface="+mn-ea"/>
              </a:rPr>
              <a:t>1</a:t>
            </a:r>
            <a:r>
              <a:rPr lang="zh-CN" altLang="en-US" sz="2200" dirty="0">
                <a:latin typeface="+mn-ea"/>
                <a:sym typeface="+mn-ea"/>
              </a:rPr>
              <a:t>）不是发明创造：不符合发明、实用新型或者外观设计定义</a:t>
            </a:r>
            <a:endParaRPr lang="zh-CN" altLang="en-US" sz="2200" dirty="0">
              <a:latin typeface="+mn-ea"/>
              <a:sym typeface="+mn-ea"/>
            </a:endParaRPr>
          </a:p>
          <a:p>
            <a:pPr marL="813435" indent="-342900" fontAlgn="auto">
              <a:lnSpc>
                <a:spcPct val="150000"/>
              </a:lnSpc>
              <a:spcBef>
                <a:spcPts val="0"/>
              </a:spcBef>
              <a:buFont typeface="Wingdings" panose="05000000000000000000" charset="0"/>
              <a:buChar char="p"/>
            </a:pPr>
            <a:r>
              <a:rPr lang="zh-CN" altLang="en-US" sz="2200" dirty="0">
                <a:latin typeface="+mn-ea"/>
                <a:sym typeface="+mn-ea"/>
              </a:rPr>
              <a:t>（</a:t>
            </a:r>
            <a:r>
              <a:rPr lang="en-US" altLang="zh-CN" sz="2200" dirty="0">
                <a:latin typeface="+mn-ea"/>
                <a:sym typeface="+mn-ea"/>
              </a:rPr>
              <a:t>2</a:t>
            </a:r>
            <a:r>
              <a:rPr lang="zh-CN" altLang="en-US" sz="2200" dirty="0">
                <a:latin typeface="+mn-ea"/>
                <a:sym typeface="+mn-ea"/>
              </a:rPr>
              <a:t>）违反社会公德和妨害公共利益的发明创造：违反法律、社会公德或者妨害公共利益或者发明创造的完成依赖于违反法律行政法规的规定而获取或者利用的遗传资源</a:t>
            </a:r>
            <a:endParaRPr lang="zh-CN" altLang="en-US" sz="2200" dirty="0">
              <a:latin typeface="+mn-ea"/>
              <a:sym typeface="+mn-ea"/>
            </a:endParaRPr>
          </a:p>
          <a:p>
            <a:pPr marL="813435" indent="-342900" fontAlgn="auto">
              <a:lnSpc>
                <a:spcPct val="150000"/>
              </a:lnSpc>
              <a:spcBef>
                <a:spcPts val="0"/>
              </a:spcBef>
              <a:buFont typeface="Wingdings" panose="05000000000000000000" charset="0"/>
              <a:buChar char="p"/>
            </a:pPr>
            <a:r>
              <a:rPr lang="zh-CN" altLang="en-US" sz="2200" dirty="0">
                <a:latin typeface="+mn-ea"/>
                <a:sym typeface="+mn-ea"/>
              </a:rPr>
              <a:t>（</a:t>
            </a:r>
            <a:r>
              <a:rPr lang="en-US" altLang="zh-CN" sz="2200" dirty="0">
                <a:latin typeface="+mn-ea"/>
                <a:sym typeface="+mn-ea"/>
              </a:rPr>
              <a:t>3</a:t>
            </a:r>
            <a:r>
              <a:rPr lang="zh-CN" altLang="en-US" sz="2200" dirty="0">
                <a:latin typeface="+mn-ea"/>
                <a:sym typeface="+mn-ea"/>
              </a:rPr>
              <a:t>）专利不重复与先申请原则：该专利权的授予将导致对同样的发明创造重复授予专利权或者该专利权的申请人不是最先提出专利申请的人</a:t>
            </a:r>
            <a:endParaRPr lang="zh-CN" altLang="en-US" sz="2200" dirty="0">
              <a:latin typeface="+mn-ea"/>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935" y="1107440"/>
            <a:ext cx="7663180" cy="4643120"/>
          </a:xfrm>
        </p:spPr>
        <p:txBody>
          <a:bodyPr>
            <a:noAutofit/>
          </a:bodyPr>
          <a:lstStyle/>
          <a:p>
            <a:pPr marL="0" indent="0">
              <a:lnSpc>
                <a:spcPct val="150000"/>
              </a:lnSpc>
              <a:spcBef>
                <a:spcPts val="0"/>
              </a:spcBef>
              <a:buFont typeface="Wingdings" panose="05000000000000000000" charset="0"/>
              <a:buNone/>
            </a:pPr>
            <a:r>
              <a:rPr lang="zh-CN" altLang="en-US" sz="2000" dirty="0">
                <a:latin typeface="Times New Roman" panose="02020603050405020304" charset="0"/>
                <a:cs typeface="Times New Roman" panose="02020603050405020304" charset="0"/>
                <a:sym typeface="+mn-ea"/>
              </a:rPr>
              <a:t>申请日的意义：</a:t>
            </a:r>
            <a:endParaRPr lang="zh-CN" altLang="en-US" sz="2000" dirty="0">
              <a:latin typeface="Times New Roman" panose="02020603050405020304" charset="0"/>
              <a:cs typeface="Times New Roman" panose="02020603050405020304" charset="0"/>
            </a:endParaRP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判断发明创造是否具有新颖性、创造性的时间依据</a:t>
            </a:r>
            <a:endParaRPr lang="zh-CN" altLang="en-US" sz="2000" dirty="0">
              <a:latin typeface="+mn-ea"/>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专利审批程序中对专利申请进行公开、实质审查的时间依据</a:t>
            </a:r>
            <a:endParaRPr lang="zh-CN" altLang="en-US" sz="2000" dirty="0">
              <a:latin typeface="+mn-ea"/>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mn-ea"/>
                <a:sym typeface="+mn-ea"/>
              </a:rPr>
              <a:t>是专利权保护期限的起算日</a:t>
            </a:r>
            <a:endParaRPr lang="zh-CN" altLang="en-US" sz="2000" dirty="0">
              <a:latin typeface="+mn-ea"/>
              <a:sym typeface="+mn-ea"/>
            </a:endParaRPr>
          </a:p>
        </p:txBody>
      </p:sp>
      <p:pic>
        <p:nvPicPr>
          <p:cNvPr id="4" name="图片 3"/>
          <p:cNvPicPr>
            <a:picLocks noChangeAspect="1"/>
          </p:cNvPicPr>
          <p:nvPr/>
        </p:nvPicPr>
        <p:blipFill>
          <a:blip r:embed="rId1"/>
          <a:stretch>
            <a:fillRect/>
          </a:stretch>
        </p:blipFill>
        <p:spPr>
          <a:xfrm>
            <a:off x="923290" y="3364230"/>
            <a:ext cx="3005455" cy="297942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7190" y="1217930"/>
            <a:ext cx="8160385" cy="4885055"/>
          </a:xfrm>
        </p:spPr>
        <p:txBody>
          <a:bodyPr>
            <a:noAutofit/>
          </a:bodyPr>
          <a:lstStyle/>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4</a:t>
            </a:r>
            <a:r>
              <a:rPr lang="zh-CN" altLang="en-US" sz="2000" dirty="0">
                <a:latin typeface="+mn-ea"/>
                <a:sym typeface="+mn-ea"/>
              </a:rPr>
              <a:t>）保密审查：该发明或者实用新型是在中国完成，专利权人未曾事先经国务院专利行政部门进行保密审查即向外国提出申请</a:t>
            </a:r>
            <a:endParaRPr lang="zh-CN" altLang="en-US" sz="2000" dirty="0">
              <a:latin typeface="+mn-ea"/>
              <a:sym typeface="+mn-ea"/>
            </a:endParaRPr>
          </a:p>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5</a:t>
            </a:r>
            <a:r>
              <a:rPr lang="zh-CN" altLang="en-US" sz="2000" dirty="0">
                <a:latin typeface="+mn-ea"/>
                <a:sym typeface="+mn-ea"/>
              </a:rPr>
              <a:t>）诚信原则：在申请或者行使专利权时未遵循诚实信用原则或者在行使专利权时滥用专利权损害公共利益或者他人合法权益</a:t>
            </a:r>
            <a:endParaRPr lang="zh-CN" altLang="en-US" sz="2000" dirty="0">
              <a:latin typeface="+mn-ea"/>
              <a:sym typeface="+mn-ea"/>
            </a:endParaRPr>
          </a:p>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6</a:t>
            </a:r>
            <a:r>
              <a:rPr lang="zh-CN" altLang="en-US" sz="2000" dirty="0">
                <a:latin typeface="+mn-ea"/>
                <a:sym typeface="+mn-ea"/>
              </a:rPr>
              <a:t>）不符合授权条件：新颖性，创造性或者实用性/新颖性或创造性，或者与他人在申请日以前已经取得的合法权利相冲突</a:t>
            </a:r>
            <a:endParaRPr lang="zh-CN" altLang="en-US" sz="2000" dirty="0">
              <a:latin typeface="+mn-ea"/>
              <a:sym typeface="+mn-ea"/>
            </a:endParaRPr>
          </a:p>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7</a:t>
            </a:r>
            <a:r>
              <a:rPr lang="zh-CN" altLang="en-US" sz="2000" dirty="0">
                <a:latin typeface="+mn-ea"/>
                <a:sym typeface="+mn-ea"/>
              </a:rPr>
              <a:t>）不能授予专利权的内容</a:t>
            </a:r>
            <a:endParaRPr kumimoji="1" lang="zh-CN" altLang="en-US"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7490" y="1277620"/>
            <a:ext cx="8319770" cy="4368800"/>
          </a:xfrm>
        </p:spPr>
        <p:txBody>
          <a:bodyPr>
            <a:noAutofit/>
          </a:bodyPr>
          <a:lstStyle/>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8</a:t>
            </a:r>
            <a:r>
              <a:rPr lang="zh-CN" altLang="en-US" sz="2000" dirty="0">
                <a:latin typeface="+mn-ea"/>
                <a:sym typeface="+mn-ea"/>
              </a:rPr>
              <a:t>）未充分公开发明创造：说明书不够清楚完整，权利要求书未以说明书为依据，清楚简要地限定要求专利保护的范围，外观设计的图片或者照片未能清楚显示要求专利保护的产品的外观设计</a:t>
            </a:r>
            <a:endParaRPr lang="zh-CN" altLang="en-US" sz="2000" dirty="0">
              <a:latin typeface="+mn-ea"/>
              <a:sym typeface="+mn-ea"/>
            </a:endParaRPr>
          </a:p>
          <a:p>
            <a:pPr marL="813435"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9</a:t>
            </a:r>
            <a:r>
              <a:rPr lang="zh-CN" altLang="en-US" sz="2000" dirty="0">
                <a:latin typeface="+mn-ea"/>
                <a:sym typeface="+mn-ea"/>
              </a:rPr>
              <a:t>）申请文件的修改超范围</a:t>
            </a:r>
            <a:endParaRPr lang="zh-CN" altLang="en-US" sz="2000" dirty="0">
              <a:latin typeface="+mn-ea"/>
              <a:sym typeface="+mn-ea"/>
            </a:endParaRPr>
          </a:p>
          <a:p>
            <a:pPr marL="813435" indent="-342900" fontAlgn="auto">
              <a:lnSpc>
                <a:spcPct val="150000"/>
              </a:lnSpc>
              <a:spcBef>
                <a:spcPts val="0"/>
              </a:spcBef>
              <a:buFont typeface="Wingdings" panose="05000000000000000000" charset="0"/>
              <a:buChar char="p"/>
            </a:pPr>
            <a:r>
              <a:rPr kumimoji="1" lang="zh-CN" altLang="en-US" sz="2000" dirty="0"/>
              <a:t>（</a:t>
            </a:r>
            <a:r>
              <a:rPr kumimoji="1" lang="en-US" altLang="zh-CN" sz="2000" dirty="0"/>
              <a:t>10</a:t>
            </a:r>
            <a:r>
              <a:rPr kumimoji="1" lang="zh-CN" altLang="en-US" sz="2000" dirty="0"/>
              <a:t>）独立权利要求未能保护全部必要技术特征进而整体反映技术方案</a:t>
            </a:r>
            <a:endParaRPr kumimoji="1" lang="zh-CN" altLang="en-US" sz="2000" dirty="0"/>
          </a:p>
          <a:p>
            <a:pPr marL="813435" indent="-342900" fontAlgn="auto">
              <a:lnSpc>
                <a:spcPct val="150000"/>
              </a:lnSpc>
              <a:spcBef>
                <a:spcPts val="0"/>
              </a:spcBef>
              <a:buFont typeface="Wingdings" panose="05000000000000000000" charset="0"/>
              <a:buChar char="p"/>
            </a:pPr>
            <a:r>
              <a:rPr kumimoji="1" lang="zh-CN" altLang="en-US" sz="2000" dirty="0"/>
              <a:t>（</a:t>
            </a:r>
            <a:r>
              <a:rPr kumimoji="1" lang="en-US" altLang="zh-CN" sz="2000" dirty="0"/>
              <a:t>11</a:t>
            </a:r>
            <a:r>
              <a:rPr kumimoji="1" lang="zh-CN" altLang="en-US" sz="2000" dirty="0"/>
              <a:t>）申请专利的方案超越了产生优先权的原方案范围</a:t>
            </a:r>
            <a:endParaRPr kumimoji="1" lang="zh-CN" altLang="en-US" sz="2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4975" y="1011555"/>
            <a:ext cx="8080375" cy="5309870"/>
          </a:xfrm>
        </p:spPr>
        <p:txBody>
          <a:bodyPr>
            <a:normAutofit/>
          </a:bodyPr>
          <a:lstStyle/>
          <a:p>
            <a:pPr algn="l">
              <a:lnSpc>
                <a:spcPct val="150000"/>
              </a:lnSpc>
              <a:spcBef>
                <a:spcPts val="0"/>
              </a:spcBef>
              <a:buClrTx/>
              <a:buSzTx/>
              <a:buNone/>
            </a:pPr>
            <a:r>
              <a:rPr lang="zh-CN" altLang="en-US" sz="2400" dirty="0">
                <a:latin typeface="+mn-ea"/>
                <a:sym typeface="+mn-ea"/>
              </a:rPr>
              <a:t>三、无效宣告的处理(</a:t>
            </a:r>
            <a:r>
              <a:rPr lang="zh-CN" altLang="en-US" sz="2400" dirty="0">
                <a:latin typeface="Times New Roman" panose="02020603050405020304" charset="0"/>
                <a:cs typeface="Times New Roman" panose="02020603050405020304" charset="0"/>
                <a:sym typeface="+mn-ea"/>
              </a:rPr>
              <a:t>A46</a:t>
            </a:r>
            <a:r>
              <a:rPr lang="zh-CN" altLang="en-US" sz="2400" dirty="0">
                <a:latin typeface="+mn-ea"/>
                <a:sym typeface="+mn-ea"/>
              </a:rPr>
              <a:t>)</a:t>
            </a:r>
            <a:endParaRPr lang="zh-CN" altLang="en-US" sz="2400" dirty="0">
              <a:latin typeface="+mn-ea"/>
              <a:sym typeface="+mn-ea"/>
            </a:endParaRP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对宣告专利权无效的请求应当及时审查和作出决定，并通知请求人和专利权人，宣告专利权无效的决定由国务院专利行政部门登记和公告</a:t>
            </a:r>
            <a:endParaRPr lang="zh-CN" altLang="en-US" sz="2000" dirty="0">
              <a:latin typeface="+mn-ea"/>
              <a:sym typeface="+mn-ea"/>
            </a:endParaRP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对宣告专利权无效或者维持专利权的决定不服的，可以自收到通知之日起三个月内向人民法院起诉</a:t>
            </a:r>
            <a:endParaRPr lang="zh-CN" altLang="en-US" sz="2000" dirty="0">
              <a:latin typeface="+mn-ea"/>
              <a:sym typeface="+mn-ea"/>
            </a:endParaRP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人民法院应通知无效宣告请求程序的对方当事人作为第三人参加诉讼</a:t>
            </a:r>
            <a:endParaRPr lang="zh-CN" altLang="en-US" sz="2000" dirty="0">
              <a:latin typeface="+mn-ea"/>
              <a:sym typeface="+mn-ea"/>
            </a:endParaRPr>
          </a:p>
          <a:p>
            <a:pPr marL="590550" algn="l" fontAlgn="auto">
              <a:lnSpc>
                <a:spcPct val="150000"/>
              </a:lnSpc>
              <a:spcBef>
                <a:spcPts val="0"/>
              </a:spcBef>
              <a:buClrTx/>
              <a:buSzTx/>
              <a:buFont typeface="Wingdings" panose="05000000000000000000" charset="0"/>
              <a:buChar char="p"/>
            </a:pPr>
            <a:r>
              <a:rPr lang="zh-CN" altLang="en-US" sz="2000" dirty="0">
                <a:latin typeface="+mn-ea"/>
              </a:rPr>
              <a:t>循环诉讼：定性为行政诉讼，法院不能直接判定专利的有效性</a:t>
            </a:r>
            <a:endParaRPr lang="zh-CN" altLang="en-US" sz="2000" dirty="0">
              <a:latin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8955" y="1022350"/>
            <a:ext cx="8134985" cy="5091430"/>
          </a:xfrm>
        </p:spPr>
        <p:txBody>
          <a:bodyPr>
            <a:normAutofit/>
          </a:bodyPr>
          <a:lstStyle/>
          <a:p>
            <a:pPr algn="l">
              <a:lnSpc>
                <a:spcPct val="150000"/>
              </a:lnSpc>
              <a:spcBef>
                <a:spcPts val="0"/>
              </a:spcBef>
              <a:buClrTx/>
              <a:buSzTx/>
              <a:buNone/>
            </a:pPr>
            <a:r>
              <a:rPr lang="zh-CN" altLang="en-US" sz="2400" dirty="0">
                <a:latin typeface="+mn-ea"/>
                <a:sym typeface="+mn-ea"/>
              </a:rPr>
              <a:t>四、无效宣告的法律后果（</a:t>
            </a:r>
            <a:r>
              <a:rPr lang="zh-CN" altLang="en-US" sz="2400" dirty="0">
                <a:latin typeface="Times New Roman" panose="02020603050405020304" charset="0"/>
                <a:cs typeface="Times New Roman" panose="02020603050405020304" charset="0"/>
                <a:sym typeface="+mn-ea"/>
              </a:rPr>
              <a:t>A47</a:t>
            </a:r>
            <a:r>
              <a:rPr lang="zh-CN" altLang="en-US" sz="2400" dirty="0">
                <a:latin typeface="+mn-ea"/>
                <a:sym typeface="+mn-ea"/>
              </a:rPr>
              <a:t>）</a:t>
            </a:r>
            <a:endParaRPr lang="zh-CN" altLang="en-US" sz="2400" dirty="0">
              <a:latin typeface="+mn-ea"/>
              <a:sym typeface="+mn-ea"/>
            </a:endParaRP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宣告无效的专利权视为自始即不存在，发明创造进入公共领域，可以自由使用</a:t>
            </a:r>
            <a:endParaRPr lang="zh-CN" altLang="en-US" sz="2000" dirty="0">
              <a:latin typeface="+mn-ea"/>
              <a:sym typeface="+mn-ea"/>
            </a:endParaRP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宣告专利权无效的决定，对在宣告专利权无效前人民法院作出并已执行的专利侵权的判决、调解书，已经履行或者强制执行的专利侵权纠纷处理决定，以及已经履行的专利实施许可合同和专利权转让合同，不具有追溯力</a:t>
            </a:r>
            <a:endParaRPr lang="zh-CN" altLang="en-US" sz="2000" dirty="0">
              <a:latin typeface="+mn-ea"/>
              <a:sym typeface="+mn-ea"/>
            </a:endParaRP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因专利权人的恶意给他人造成的损失，应当给予赔偿（恶意赔偿）</a:t>
            </a:r>
            <a:endParaRPr lang="zh-CN" altLang="en-US" sz="2000" dirty="0">
              <a:latin typeface="+mn-ea"/>
              <a:sym typeface="+mn-ea"/>
            </a:endParaRPr>
          </a:p>
          <a:p>
            <a:pPr algn="l" fontAlgn="auto">
              <a:lnSpc>
                <a:spcPct val="150000"/>
              </a:lnSpc>
              <a:spcBef>
                <a:spcPts val="0"/>
              </a:spcBef>
              <a:buClrTx/>
              <a:buSzTx/>
              <a:buFont typeface="Wingdings" panose="05000000000000000000" charset="0"/>
              <a:buChar char="Ø"/>
            </a:pPr>
            <a:r>
              <a:rPr lang="zh-CN" altLang="en-US" sz="2000" dirty="0">
                <a:latin typeface="+mn-ea"/>
                <a:sym typeface="+mn-ea"/>
              </a:rPr>
              <a:t>依照前款规定不返还专利侵权赔偿金、专利使用费、专利权转让费，明显违反公平原则的，应当全部或者部分返还（公平返还）</a:t>
            </a:r>
            <a:endParaRPr lang="zh-CN" altLang="en-US" sz="2000" dirty="0">
              <a:latin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4160" y="1420495"/>
            <a:ext cx="8429625" cy="5238750"/>
          </a:xfrm>
        </p:spPr>
        <p:txBody>
          <a:bodyPr>
            <a:normAutofit fontScale="25000" lnSpcReduction="10000"/>
          </a:bodyPr>
          <a:lstStyle/>
          <a:p>
            <a:pPr marL="0" indent="0">
              <a:lnSpc>
                <a:spcPct val="150000"/>
              </a:lnSpc>
              <a:spcBef>
                <a:spcPts val="0"/>
              </a:spcBef>
              <a:buFont typeface="Wingdings" panose="05000000000000000000" charset="0"/>
              <a:buNone/>
            </a:pPr>
            <a:r>
              <a:rPr lang="zh-CN" altLang="en-US" sz="9600" dirty="0">
                <a:latin typeface="+mn-ea"/>
                <a:sym typeface="+mn-ea"/>
              </a:rPr>
              <a:t>一、专利权的期限</a:t>
            </a:r>
            <a:endParaRPr lang="zh-CN" altLang="en-US" sz="9600" dirty="0">
              <a:latin typeface="+mn-ea"/>
              <a:sym typeface="+mn-ea"/>
            </a:endParaRPr>
          </a:p>
          <a:p>
            <a:pPr>
              <a:lnSpc>
                <a:spcPct val="150000"/>
              </a:lnSpc>
              <a:spcBef>
                <a:spcPts val="0"/>
              </a:spcBef>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1</a:t>
            </a:r>
            <a:r>
              <a:rPr lang="zh-CN" altLang="en-US" sz="8000" dirty="0">
                <a:latin typeface="Times New Roman" panose="02020603050405020304" charset="0"/>
                <a:cs typeface="Times New Roman" panose="02020603050405020304" charset="0"/>
                <a:sym typeface="+mn-ea"/>
              </a:rPr>
              <a:t>、自申请日起计算</a:t>
            </a:r>
            <a:endParaRPr lang="zh-CN" altLang="en-US" sz="8000" dirty="0">
              <a:latin typeface="Times New Roman" panose="02020603050405020304" charset="0"/>
              <a:cs typeface="Times New Roman" panose="02020603050405020304" charset="0"/>
              <a:sym typeface="+mn-ea"/>
            </a:endParaRPr>
          </a:p>
          <a:p>
            <a:pPr marL="704850" indent="-342900" fontAlgn="auto">
              <a:lnSpc>
                <a:spcPct val="150000"/>
              </a:lnSpc>
              <a:spcBef>
                <a:spcPts val="0"/>
              </a:spcBef>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发明：</a:t>
            </a:r>
            <a:r>
              <a:rPr lang="en-US" altLang="zh-CN" sz="8000" dirty="0">
                <a:latin typeface="Times New Roman" panose="02020603050405020304" charset="0"/>
                <a:cs typeface="Times New Roman" panose="02020603050405020304" charset="0"/>
                <a:sym typeface="+mn-ea"/>
              </a:rPr>
              <a:t>20</a:t>
            </a:r>
            <a:r>
              <a:rPr lang="zh-CN" altLang="en-US" sz="8000" dirty="0">
                <a:latin typeface="Times New Roman" panose="02020603050405020304" charset="0"/>
                <a:cs typeface="Times New Roman" panose="02020603050405020304" charset="0"/>
                <a:sym typeface="+mn-ea"/>
              </a:rPr>
              <a:t>年</a:t>
            </a:r>
            <a:r>
              <a:rPr lang="en-US" altLang="zh-CN" sz="8000" dirty="0">
                <a:latin typeface="Times New Roman" panose="02020603050405020304" charset="0"/>
                <a:cs typeface="Times New Roman" panose="02020603050405020304" charset="0"/>
                <a:sym typeface="+mn-ea"/>
              </a:rPr>
              <a:t>  &amp;  </a:t>
            </a:r>
            <a:r>
              <a:rPr lang="zh-CN" altLang="en-US" sz="8000" dirty="0">
                <a:latin typeface="Times New Roman" panose="02020603050405020304" charset="0"/>
                <a:cs typeface="Times New Roman" panose="02020603050405020304" charset="0"/>
                <a:sym typeface="+mn-ea"/>
              </a:rPr>
              <a:t>实用新型：</a:t>
            </a:r>
            <a:r>
              <a:rPr lang="en-US" altLang="zh-CN" sz="8000" dirty="0">
                <a:latin typeface="Times New Roman" panose="02020603050405020304" charset="0"/>
                <a:cs typeface="Times New Roman" panose="02020603050405020304" charset="0"/>
                <a:sym typeface="+mn-ea"/>
              </a:rPr>
              <a:t>10</a:t>
            </a:r>
            <a:r>
              <a:rPr lang="zh-CN" altLang="en-US" sz="8000" dirty="0">
                <a:latin typeface="Times New Roman" panose="02020603050405020304" charset="0"/>
                <a:cs typeface="Times New Roman" panose="02020603050405020304" charset="0"/>
                <a:sym typeface="+mn-ea"/>
              </a:rPr>
              <a:t>年</a:t>
            </a:r>
            <a:r>
              <a:rPr lang="en-US" altLang="zh-CN" sz="8000" dirty="0">
                <a:latin typeface="Times New Roman" panose="02020603050405020304" charset="0"/>
                <a:cs typeface="Times New Roman" panose="02020603050405020304" charset="0"/>
                <a:sym typeface="+mn-ea"/>
              </a:rPr>
              <a:t>  &amp;  </a:t>
            </a:r>
            <a:r>
              <a:rPr lang="zh-CN" altLang="en-US" sz="8000" dirty="0">
                <a:latin typeface="Times New Roman" panose="02020603050405020304" charset="0"/>
                <a:cs typeface="Times New Roman" panose="02020603050405020304" charset="0"/>
                <a:sym typeface="+mn-ea"/>
              </a:rPr>
              <a:t>外观设计：</a:t>
            </a:r>
            <a:r>
              <a:rPr lang="en-US" altLang="zh-CN" sz="8000" dirty="0">
                <a:latin typeface="Times New Roman" panose="02020603050405020304" charset="0"/>
                <a:cs typeface="Times New Roman" panose="02020603050405020304" charset="0"/>
                <a:sym typeface="+mn-ea"/>
              </a:rPr>
              <a:t>15</a:t>
            </a:r>
            <a:r>
              <a:rPr lang="zh-CN" altLang="en-US" sz="8000" dirty="0">
                <a:latin typeface="Times New Roman" panose="02020603050405020304" charset="0"/>
                <a:cs typeface="Times New Roman" panose="02020603050405020304" charset="0"/>
                <a:sym typeface="+mn-ea"/>
              </a:rPr>
              <a:t>年</a:t>
            </a:r>
            <a:endParaRPr kumimoji="1" lang="zh-CN" altLang="en-US" sz="8000" dirty="0">
              <a:latin typeface="Times New Roman" panose="02020603050405020304" charset="0"/>
              <a:cs typeface="Times New Roman" panose="02020603050405020304" charset="0"/>
            </a:endParaRPr>
          </a:p>
          <a:p>
            <a:pPr algn="l" fontAlgn="auto">
              <a:lnSpc>
                <a:spcPct val="150000"/>
              </a:lnSpc>
              <a:spcBef>
                <a:spcPts val="0"/>
              </a:spcBef>
              <a:buClrTx/>
              <a:buSzTx/>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2、</a:t>
            </a:r>
            <a:r>
              <a:rPr lang="zh-CN" altLang="en-US" sz="8000" dirty="0">
                <a:latin typeface="Times New Roman" panose="02020603050405020304" charset="0"/>
                <a:cs typeface="Times New Roman" panose="02020603050405020304" charset="0"/>
                <a:sym typeface="+mn-ea"/>
              </a:rPr>
              <a:t>专利权期限补偿</a:t>
            </a:r>
            <a:endParaRPr lang="zh-CN" altLang="en-US" sz="8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自申请日起满</a:t>
            </a:r>
            <a:r>
              <a:rPr lang="en-US" altLang="zh-CN" sz="8000" dirty="0">
                <a:latin typeface="Times New Roman" panose="02020603050405020304" charset="0"/>
                <a:cs typeface="Times New Roman" panose="02020603050405020304" charset="0"/>
                <a:sym typeface="+mn-ea"/>
              </a:rPr>
              <a:t>4</a:t>
            </a:r>
            <a:r>
              <a:rPr lang="zh-CN" altLang="en-US" sz="8000" dirty="0">
                <a:latin typeface="Times New Roman" panose="02020603050405020304" charset="0"/>
                <a:cs typeface="Times New Roman" panose="02020603050405020304" charset="0"/>
                <a:sym typeface="+mn-ea"/>
              </a:rPr>
              <a:t>年</a:t>
            </a:r>
            <a:r>
              <a:rPr lang="zh-CN" altLang="en-US" sz="8000" b="1" dirty="0">
                <a:solidFill>
                  <a:srgbClr val="FF0000"/>
                </a:solidFill>
                <a:latin typeface="Times New Roman" panose="02020603050405020304" charset="0"/>
                <a:cs typeface="Times New Roman" panose="02020603050405020304" charset="0"/>
                <a:sym typeface="+mn-ea"/>
              </a:rPr>
              <a:t>且</a:t>
            </a:r>
            <a:r>
              <a:rPr lang="zh-CN" altLang="en-US" sz="8000" dirty="0">
                <a:latin typeface="Times New Roman" panose="02020603050405020304" charset="0"/>
                <a:cs typeface="Times New Roman" panose="02020603050405020304" charset="0"/>
                <a:sym typeface="+mn-ea"/>
              </a:rPr>
              <a:t>自实质审查请求之日起满</a:t>
            </a:r>
            <a:r>
              <a:rPr lang="en-US" altLang="zh-CN" sz="8000" dirty="0">
                <a:latin typeface="Times New Roman" panose="02020603050405020304" charset="0"/>
                <a:cs typeface="Times New Roman" panose="02020603050405020304" charset="0"/>
                <a:sym typeface="+mn-ea"/>
              </a:rPr>
              <a:t>3</a:t>
            </a:r>
            <a:r>
              <a:rPr lang="zh-CN" altLang="en-US" sz="8000" dirty="0">
                <a:latin typeface="Times New Roman" panose="02020603050405020304" charset="0"/>
                <a:cs typeface="Times New Roman" panose="02020603050405020304" charset="0"/>
                <a:sym typeface="+mn-ea"/>
              </a:rPr>
              <a:t>年后授予发明专利权</a:t>
            </a:r>
            <a:endParaRPr lang="zh-CN" altLang="en-US" sz="8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应专利权人的请求，就发明专利在授权过程中的</a:t>
            </a:r>
            <a:r>
              <a:rPr lang="zh-CN" altLang="en-US" sz="8000" b="1" dirty="0">
                <a:solidFill>
                  <a:srgbClr val="FF0000"/>
                </a:solidFill>
                <a:latin typeface="Times New Roman" panose="02020603050405020304" charset="0"/>
                <a:cs typeface="Times New Roman" panose="02020603050405020304" charset="0"/>
                <a:sym typeface="+mn-ea"/>
              </a:rPr>
              <a:t>不合理延迟</a:t>
            </a:r>
            <a:endParaRPr lang="zh-CN" altLang="en-US" sz="8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由申请人引起的不合理延迟除外</a:t>
            </a:r>
            <a:endParaRPr lang="zh-CN" altLang="en-US" sz="8000" dirty="0">
              <a:latin typeface="Times New Roman" panose="02020603050405020304" charset="0"/>
              <a:cs typeface="Times New Roman" panose="02020603050405020304" charset="0"/>
              <a:sym typeface="+mn-ea"/>
            </a:endParaRPr>
          </a:p>
          <a:p>
            <a:pPr algn="l" fontAlgn="auto">
              <a:lnSpc>
                <a:spcPct val="150000"/>
              </a:lnSpc>
              <a:spcBef>
                <a:spcPts val="0"/>
              </a:spcBef>
              <a:buClrTx/>
              <a:buSzTx/>
              <a:buFont typeface="Wingdings" panose="05000000000000000000" charset="0"/>
              <a:buChar char="Ø"/>
            </a:pPr>
            <a:r>
              <a:rPr lang="en-US" altLang="zh-CN" sz="8000" dirty="0">
                <a:latin typeface="Times New Roman" panose="02020603050405020304" charset="0"/>
                <a:cs typeface="Times New Roman" panose="02020603050405020304" charset="0"/>
                <a:sym typeface="+mn-ea"/>
              </a:rPr>
              <a:t>3</a:t>
            </a:r>
            <a:r>
              <a:rPr lang="zh-CN" altLang="en-US" sz="8000" dirty="0">
                <a:latin typeface="Times New Roman" panose="02020603050405020304" charset="0"/>
                <a:cs typeface="Times New Roman" panose="02020603050405020304" charset="0"/>
                <a:sym typeface="+mn-ea"/>
              </a:rPr>
              <a:t>、新药专利权期限补偿：为补偿新药上市审评审批占用的时间</a:t>
            </a:r>
            <a:endParaRPr lang="zh-CN" altLang="en-US" sz="8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对在中国获得上市许可的新药相关发明专利</a:t>
            </a:r>
            <a:endParaRPr lang="zh-CN" altLang="en-US" sz="8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应专利权人的请求给予专利权期限补偿</a:t>
            </a:r>
            <a:endParaRPr lang="zh-CN" altLang="en-US" sz="8000" dirty="0">
              <a:latin typeface="Times New Roman" panose="02020603050405020304" charset="0"/>
              <a:cs typeface="Times New Roman" panose="02020603050405020304" charset="0"/>
              <a:sym typeface="+mn-ea"/>
            </a:endParaRPr>
          </a:p>
          <a:p>
            <a:pPr marL="590550" algn="l" fontAlgn="auto">
              <a:lnSpc>
                <a:spcPct val="150000"/>
              </a:lnSpc>
              <a:spcBef>
                <a:spcPts val="0"/>
              </a:spcBef>
              <a:buClrTx/>
              <a:buSzTx/>
              <a:buFont typeface="Wingdings" panose="05000000000000000000" charset="0"/>
              <a:buChar char="p"/>
            </a:pPr>
            <a:r>
              <a:rPr lang="zh-CN" altLang="en-US" sz="8000" dirty="0">
                <a:latin typeface="Times New Roman" panose="02020603050405020304" charset="0"/>
                <a:cs typeface="Times New Roman" panose="02020603050405020304" charset="0"/>
                <a:sym typeface="+mn-ea"/>
              </a:rPr>
              <a:t>补偿期限不超过</a:t>
            </a:r>
            <a:r>
              <a:rPr lang="en-US" altLang="zh-CN" sz="8000" dirty="0">
                <a:latin typeface="Times New Roman" panose="02020603050405020304" charset="0"/>
                <a:cs typeface="Times New Roman" panose="02020603050405020304" charset="0"/>
                <a:sym typeface="+mn-ea"/>
              </a:rPr>
              <a:t>5</a:t>
            </a:r>
            <a:r>
              <a:rPr lang="zh-CN" altLang="en-US" sz="8000" dirty="0">
                <a:latin typeface="Times New Roman" panose="02020603050405020304" charset="0"/>
                <a:cs typeface="Times New Roman" panose="02020603050405020304" charset="0"/>
                <a:sym typeface="+mn-ea"/>
              </a:rPr>
              <a:t>年，新药批准上市后总有效专利权期限不超过</a:t>
            </a:r>
            <a:r>
              <a:rPr lang="en-US" altLang="zh-CN" sz="8000" dirty="0">
                <a:latin typeface="Times New Roman" panose="02020603050405020304" charset="0"/>
                <a:cs typeface="Times New Roman" panose="02020603050405020304" charset="0"/>
                <a:sym typeface="+mn-ea"/>
              </a:rPr>
              <a:t>14</a:t>
            </a:r>
            <a:r>
              <a:rPr lang="zh-CN" altLang="en-US" sz="8000" dirty="0">
                <a:latin typeface="Times New Roman" panose="02020603050405020304" charset="0"/>
                <a:cs typeface="Times New Roman" panose="02020603050405020304" charset="0"/>
                <a:sym typeface="+mn-ea"/>
              </a:rPr>
              <a:t>年</a:t>
            </a:r>
            <a:endParaRPr lang="zh-CN" altLang="en-US" sz="8000" dirty="0">
              <a:latin typeface="Times New Roman" panose="02020603050405020304" charset="0"/>
              <a:cs typeface="Times New Roman" panose="02020603050405020304" charset="0"/>
              <a:sym typeface="+mn-ea"/>
            </a:endParaRPr>
          </a:p>
        </p:txBody>
      </p:sp>
      <p:sp>
        <p:nvSpPr>
          <p:cNvPr id="8" name="标题 7"/>
          <p:cNvSpPr>
            <a:spLocks noGrp="1"/>
          </p:cNvSpPr>
          <p:nvPr>
            <p:ph type="title"/>
          </p:nvPr>
        </p:nvSpPr>
        <p:spPr>
          <a:xfrm>
            <a:off x="611505" y="932815"/>
            <a:ext cx="8091805" cy="561340"/>
          </a:xfrm>
        </p:spPr>
        <p:txBody>
          <a:bodyPr vert="horz" lIns="69056" tIns="34529" rIns="69056" bIns="34529" rtlCol="0" anchor="ctr">
            <a:noAutofit/>
          </a:bodyPr>
          <a:lstStyle/>
          <a:p>
            <a:pPr algn="ctr"/>
            <a:r>
              <a:rPr lang="zh-CN" altLang="en-US" sz="2800" dirty="0">
                <a:ea typeface="黑体" panose="02010609060101010101" pitchFamily="49" charset="-122"/>
              </a:rPr>
              <a:t>第三节  专利权的期限与终止</a:t>
            </a:r>
            <a:endParaRPr lang="zh-CN" altLang="en-US" sz="2800" dirty="0">
              <a:ea typeface="黑体" panose="02010609060101010101" pitchFamily="49"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68325" y="1087755"/>
            <a:ext cx="7908290" cy="4984115"/>
          </a:xfrm>
        </p:spPr>
        <p:txBody>
          <a:bodyPr>
            <a:normAutofit lnSpcReduction="10000"/>
          </a:bodyPr>
          <a:lstStyle/>
          <a:p>
            <a:pPr marL="0" indent="0">
              <a:lnSpc>
                <a:spcPct val="150000"/>
              </a:lnSpc>
              <a:spcBef>
                <a:spcPts val="0"/>
              </a:spcBef>
              <a:buFont typeface="Wingdings" panose="05000000000000000000" charset="0"/>
              <a:buNone/>
            </a:pPr>
            <a:r>
              <a:rPr lang="zh-CN" altLang="en-US" sz="2400" dirty="0">
                <a:latin typeface="+mn-ea"/>
                <a:sym typeface="+mn-ea"/>
              </a:rPr>
              <a:t>二、提前终止：专利权在保护期限届满前终止</a:t>
            </a:r>
            <a:endParaRPr lang="zh-CN" altLang="en-US" sz="2400" dirty="0">
              <a:latin typeface="+mn-ea"/>
              <a:sym typeface="+mn-ea"/>
            </a:endParaRPr>
          </a:p>
          <a:p>
            <a:pPr>
              <a:lnSpc>
                <a:spcPct val="150000"/>
              </a:lnSpc>
              <a:spcBef>
                <a:spcPts val="0"/>
              </a:spcBef>
              <a:buFont typeface="Wingdings" panose="05000000000000000000" charset="0"/>
              <a:buChar char="Ø"/>
            </a:pPr>
            <a:r>
              <a:rPr lang="en-US" altLang="zh-CN" sz="2000" dirty="0">
                <a:latin typeface="+mn-ea"/>
                <a:sym typeface="+mn-ea"/>
              </a:rPr>
              <a:t>1</a:t>
            </a:r>
            <a:r>
              <a:rPr lang="zh-CN" altLang="en-US" sz="2000" dirty="0">
                <a:latin typeface="+mn-ea"/>
                <a:sym typeface="+mn-ea"/>
              </a:rPr>
              <a:t>、终止的情形</a:t>
            </a:r>
            <a:endParaRPr lang="zh-CN" altLang="en-US" sz="2000" dirty="0">
              <a:latin typeface="+mn-ea"/>
              <a:sym typeface="+mn-ea"/>
            </a:endParaRPr>
          </a:p>
          <a:p>
            <a:pPr marL="704850" indent="-342900" fontAlgn="auto">
              <a:lnSpc>
                <a:spcPct val="150000"/>
              </a:lnSpc>
              <a:spcBef>
                <a:spcPts val="0"/>
              </a:spcBef>
              <a:buFont typeface="Wingdings" panose="05000000000000000000" charset="0"/>
              <a:buChar char="p"/>
            </a:pPr>
            <a:r>
              <a:rPr kumimoji="1" lang="zh-CN" altLang="en-US" sz="2000" dirty="0">
                <a:sym typeface="+mn-ea"/>
              </a:rPr>
              <a:t>没有按照规定缴纳年费</a:t>
            </a:r>
            <a:endParaRPr kumimoji="1" lang="zh-CN" altLang="en-US" sz="2000" dirty="0"/>
          </a:p>
          <a:p>
            <a:pPr marL="704850" indent="-342900" fontAlgn="auto">
              <a:lnSpc>
                <a:spcPct val="150000"/>
              </a:lnSpc>
              <a:spcBef>
                <a:spcPts val="0"/>
              </a:spcBef>
              <a:buFont typeface="Wingdings" panose="05000000000000000000" charset="0"/>
              <a:buChar char="p"/>
            </a:pPr>
            <a:r>
              <a:rPr kumimoji="1" lang="zh-CN" altLang="en-US" sz="2000" dirty="0">
                <a:sym typeface="+mn-ea"/>
              </a:rPr>
              <a:t>专利权人以书面声明</a:t>
            </a:r>
            <a:r>
              <a:rPr kumimoji="1" lang="zh-CN" altLang="en-US" sz="2000" b="1" dirty="0">
                <a:solidFill>
                  <a:srgbClr val="FF0000"/>
                </a:solidFill>
                <a:sym typeface="+mn-ea"/>
              </a:rPr>
              <a:t>放弃</a:t>
            </a:r>
            <a:r>
              <a:rPr kumimoji="1" lang="zh-CN" altLang="en-US" sz="2000" dirty="0">
                <a:sym typeface="+mn-ea"/>
              </a:rPr>
              <a:t>其专利权：附条件？放弃部分？</a:t>
            </a:r>
            <a:endParaRPr kumimoji="1" lang="zh-CN" altLang="en-US" sz="2000" dirty="0"/>
          </a:p>
          <a:p>
            <a:pPr algn="l" fontAlgn="auto">
              <a:lnSpc>
                <a:spcPct val="150000"/>
              </a:lnSpc>
              <a:spcBef>
                <a:spcPts val="0"/>
              </a:spcBef>
              <a:buClrTx/>
              <a:buSzTx/>
              <a:buFont typeface="Wingdings" panose="05000000000000000000" charset="0"/>
              <a:buChar char="Ø"/>
            </a:pPr>
            <a:r>
              <a:rPr lang="en-US" altLang="zh-CN" sz="2000" dirty="0">
                <a:latin typeface="+mn-ea"/>
                <a:sym typeface="+mn-ea"/>
              </a:rPr>
              <a:t>2、程序：由国务院专利行政部门登记和公告</a:t>
            </a:r>
            <a:endParaRPr lang="en-US" altLang="zh-CN" sz="2000" dirty="0">
              <a:latin typeface="+mn-ea"/>
              <a:sym typeface="+mn-ea"/>
            </a:endParaRPr>
          </a:p>
          <a:p>
            <a:pPr algn="l" fontAlgn="auto">
              <a:lnSpc>
                <a:spcPct val="150000"/>
              </a:lnSpc>
              <a:spcBef>
                <a:spcPts val="0"/>
              </a:spcBef>
              <a:buClrTx/>
              <a:buSzTx/>
              <a:buFont typeface="Wingdings" panose="05000000000000000000" charset="0"/>
              <a:buChar char="Ø"/>
            </a:pPr>
            <a:r>
              <a:rPr lang="en-US" altLang="zh-CN" sz="2000" dirty="0">
                <a:latin typeface="+mn-ea"/>
                <a:sym typeface="+mn-ea"/>
              </a:rPr>
              <a:t>3</a:t>
            </a:r>
            <a:r>
              <a:rPr lang="zh-CN" altLang="en-US" sz="2000" dirty="0">
                <a:latin typeface="+mn-ea"/>
                <a:sym typeface="+mn-ea"/>
              </a:rPr>
              <a:t>、终止日</a:t>
            </a:r>
            <a:endParaRPr lang="en-US" altLang="zh-CN" sz="2000" dirty="0">
              <a:latin typeface="+mn-ea"/>
            </a:endParaRPr>
          </a:p>
          <a:p>
            <a:pPr marL="704850" indent="-342900" algn="l" fontAlgn="auto">
              <a:lnSpc>
                <a:spcPct val="150000"/>
              </a:lnSpc>
              <a:spcBef>
                <a:spcPts val="0"/>
              </a:spcBef>
              <a:buClrTx/>
              <a:buSzTx/>
              <a:buFont typeface="Wingdings" panose="05000000000000000000" charset="0"/>
              <a:buChar char="p"/>
            </a:pPr>
            <a:r>
              <a:rPr kumimoji="1" lang="zh-CN" altLang="en-US" sz="2000" dirty="0">
                <a:sym typeface="+mn-ea"/>
              </a:rPr>
              <a:t>没有按照规定交纳年费的专利权，自应当缴纳年费期满之日起终止</a:t>
            </a:r>
            <a:endParaRPr kumimoji="1" lang="zh-CN" altLang="en-US" sz="2000" dirty="0"/>
          </a:p>
          <a:p>
            <a:pPr marL="704850" indent="-342900" algn="l" fontAlgn="auto">
              <a:lnSpc>
                <a:spcPct val="150000"/>
              </a:lnSpc>
              <a:spcBef>
                <a:spcPts val="0"/>
              </a:spcBef>
              <a:buClrTx/>
              <a:buSzTx/>
              <a:buFont typeface="Wingdings" panose="05000000000000000000" charset="0"/>
              <a:buChar char="p"/>
            </a:pPr>
            <a:r>
              <a:rPr kumimoji="1" lang="zh-CN" altLang="en-US" sz="2000" dirty="0">
                <a:sym typeface="+mn-ea"/>
              </a:rPr>
              <a:t>书面声明放弃专利权的，自国务院专利行政部门作出的手续合格通知书的发文日起终止</a:t>
            </a:r>
            <a:endParaRPr lang="zh-CN" altLang="en-US" sz="2000" dirty="0">
              <a:latin typeface="+mn-ea"/>
              <a:sym typeface="+mn-ea"/>
            </a:endParaRPr>
          </a:p>
          <a:p>
            <a:pPr marL="0" algn="l">
              <a:lnSpc>
                <a:spcPct val="150000"/>
              </a:lnSpc>
              <a:spcBef>
                <a:spcPts val="0"/>
              </a:spcBef>
              <a:buClrTx/>
              <a:buSzTx/>
              <a:buFont typeface="Wingdings" panose="05000000000000000000" charset="0"/>
              <a:buNone/>
            </a:pPr>
            <a:r>
              <a:rPr lang="zh-CN" altLang="en-US" sz="2400" dirty="0">
                <a:latin typeface="+mn-ea"/>
                <a:sym typeface="+mn-ea"/>
              </a:rPr>
              <a:t>三、自然终止：到期终止，无需公告</a:t>
            </a:r>
            <a:endParaRPr lang="zh-CN" altLang="en-US" sz="2400" dirty="0">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0200" y="1169670"/>
            <a:ext cx="8540115" cy="4601845"/>
          </a:xfrm>
        </p:spPr>
        <p:txBody>
          <a:bodyPr>
            <a:noAutofit/>
          </a:bodyPr>
          <a:lstStyle/>
          <a:p>
            <a:pPr>
              <a:lnSpc>
                <a:spcPct val="150000"/>
              </a:lnSpc>
              <a:spcBef>
                <a:spcPts val="0"/>
              </a:spcBef>
              <a:buFont typeface="Wingdings" panose="05000000000000000000" charset="0"/>
              <a:buChar char="p"/>
            </a:pPr>
            <a:r>
              <a:rPr lang="zh-CN" altLang="en-US" sz="2000" dirty="0">
                <a:latin typeface="+mn-ea"/>
                <a:sym typeface="+mn-ea"/>
              </a:rPr>
              <a:t>国务院专利行政部门公告授予实用新型专利权，应当公告申请人同时申请了发明专利的说明</a:t>
            </a:r>
            <a:endParaRPr lang="en-US" altLang="zh-CN" sz="2000" dirty="0">
              <a:latin typeface="+mn-ea"/>
              <a:sym typeface="+mn-ea"/>
            </a:endParaRPr>
          </a:p>
          <a:p>
            <a:pPr>
              <a:lnSpc>
                <a:spcPct val="150000"/>
              </a:lnSpc>
              <a:spcBef>
                <a:spcPts val="0"/>
              </a:spcBef>
              <a:buFont typeface="Wingdings" panose="05000000000000000000" charset="0"/>
              <a:buChar char="p"/>
            </a:pPr>
            <a:r>
              <a:rPr lang="zh-CN" altLang="en-US" sz="2000" dirty="0">
                <a:latin typeface="+mn-ea"/>
                <a:sym typeface="+mn-ea"/>
              </a:rPr>
              <a:t>发明专利申请经审查没有发现驳回理由，国务院专利行政部门应当通知申请人在规定的期限内声明放弃实用新型专利权</a:t>
            </a:r>
            <a:endParaRPr lang="zh-CN" altLang="en-US" sz="2000" dirty="0">
              <a:latin typeface="+mn-ea"/>
              <a:sym typeface="+mn-ea"/>
            </a:endParaRPr>
          </a:p>
          <a:p>
            <a:pPr>
              <a:lnSpc>
                <a:spcPct val="150000"/>
              </a:lnSpc>
              <a:spcBef>
                <a:spcPts val="0"/>
              </a:spcBef>
              <a:buFont typeface="Wingdings" panose="05000000000000000000" charset="0"/>
              <a:buChar char="p"/>
            </a:pPr>
            <a:r>
              <a:rPr lang="zh-CN" altLang="en-US" sz="2000" dirty="0">
                <a:latin typeface="+mn-ea"/>
                <a:sym typeface="+mn-ea"/>
              </a:rPr>
              <a:t>申请人声明放弃的，国务院专利行政部门应当作出授予发明专利权的决定，并在公告授予发明专利权时一并公告申请人放弃实用新型专利权声明</a:t>
            </a:r>
            <a:endParaRPr lang="zh-CN" altLang="en-US" sz="2000" dirty="0">
              <a:latin typeface="+mn-ea"/>
              <a:sym typeface="+mn-ea"/>
            </a:endParaRPr>
          </a:p>
          <a:p>
            <a:pPr>
              <a:lnSpc>
                <a:spcPct val="150000"/>
              </a:lnSpc>
              <a:spcBef>
                <a:spcPts val="0"/>
              </a:spcBef>
              <a:buFont typeface="Wingdings" panose="05000000000000000000" charset="0"/>
              <a:buChar char="p"/>
            </a:pPr>
            <a:r>
              <a:rPr lang="zh-CN" altLang="en-US" sz="2000" dirty="0">
                <a:latin typeface="+mn-ea"/>
                <a:sym typeface="+mn-ea"/>
              </a:rPr>
              <a:t>申请人不同意放弃的，国务院专利行政部门应当驳回该发明专利申请；申请人期满未答复的，视为撤回该发明专利申请</a:t>
            </a:r>
            <a:endParaRPr lang="zh-CN" altLang="en-US" sz="2000" dirty="0">
              <a:latin typeface="+mn-ea"/>
              <a:sym typeface="+mn-ea"/>
            </a:endParaRPr>
          </a:p>
          <a:p>
            <a:pPr>
              <a:lnSpc>
                <a:spcPct val="150000"/>
              </a:lnSpc>
              <a:spcBef>
                <a:spcPts val="0"/>
              </a:spcBef>
              <a:buFont typeface="Wingdings" panose="05000000000000000000" charset="0"/>
              <a:buChar char="p"/>
            </a:pPr>
            <a:r>
              <a:rPr lang="zh-CN" altLang="en-US" sz="2000" dirty="0">
                <a:latin typeface="+mn-ea"/>
                <a:sym typeface="+mn-ea"/>
              </a:rPr>
              <a:t>实用新型专利权自公告授予发明专利之日起终止</a:t>
            </a:r>
            <a:r>
              <a:rPr lang="zh-CN" altLang="en-US" sz="2000" dirty="0">
                <a:latin typeface="Times New Roman" panose="02020603050405020304" charset="0"/>
                <a:cs typeface="Times New Roman" panose="02020603050405020304" charset="0"/>
                <a:sym typeface="+mn-ea"/>
              </a:rPr>
              <a:t>（</a:t>
            </a:r>
            <a:r>
              <a:rPr lang="en-US" altLang="zh-CN" sz="2000" dirty="0">
                <a:latin typeface="Times New Roman" panose="02020603050405020304" charset="0"/>
                <a:cs typeface="Times New Roman" panose="02020603050405020304" charset="0"/>
                <a:sym typeface="+mn-ea"/>
              </a:rPr>
              <a:t>R41</a:t>
            </a:r>
            <a:r>
              <a:rPr lang="zh-CN" altLang="en-US" sz="2000" dirty="0">
                <a:latin typeface="Times New Roman" panose="02020603050405020304" charset="0"/>
                <a:cs typeface="Times New Roman" panose="02020603050405020304" charset="0"/>
                <a:sym typeface="+mn-ea"/>
              </a:rPr>
              <a:t>）</a:t>
            </a:r>
            <a:endParaRPr lang="zh-CN" altLang="en-US" sz="2000" dirty="0">
              <a:latin typeface="+mn-ea"/>
              <a:sym typeface="+mn-ea"/>
            </a:endParaRPr>
          </a:p>
          <a:p>
            <a:pPr>
              <a:buNone/>
            </a:pPr>
            <a:endParaRPr kumimoji="1" lang="zh-CN" altLang="en-US" sz="2000" dirty="0">
              <a:latin typeface="+mn-ea"/>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500" y="1145540"/>
            <a:ext cx="8053070" cy="4773295"/>
          </a:xfrm>
        </p:spPr>
        <p:txBody>
          <a:bodyPr>
            <a:noAutofit/>
          </a:bodyPr>
          <a:lstStyle/>
          <a:p>
            <a:pPr>
              <a:lnSpc>
                <a:spcPct val="150000"/>
              </a:lnSpc>
              <a:spcBef>
                <a:spcPts val="0"/>
              </a:spcBef>
              <a:buFont typeface="Wingdings" panose="05000000000000000000" charset="0"/>
              <a:buChar char="Ø"/>
            </a:pPr>
            <a:r>
              <a:rPr lang="en-US" altLang="zh-CN" sz="2000" dirty="0">
                <a:latin typeface="+mn-ea"/>
                <a:sym typeface="+mn-ea"/>
              </a:rPr>
              <a:t>5</a:t>
            </a:r>
            <a:r>
              <a:rPr lang="zh-CN" altLang="en-US" sz="2000" dirty="0">
                <a:latin typeface="+mn-ea"/>
                <a:sym typeface="+mn-ea"/>
              </a:rPr>
              <a:t>、单一性原则（一申请一发明原则、申请主题单一性原则）（</a:t>
            </a:r>
            <a:r>
              <a:rPr lang="en-US" altLang="zh-CN" sz="2000" dirty="0">
                <a:latin typeface="Times New Roman" panose="02020603050405020304" charset="0"/>
                <a:cs typeface="Times New Roman" panose="02020603050405020304" charset="0"/>
                <a:sym typeface="+mn-ea"/>
              </a:rPr>
              <a:t>A31</a:t>
            </a:r>
            <a:r>
              <a:rPr lang="en-US" altLang="zh-CN" sz="2000" dirty="0">
                <a:latin typeface="+mn-ea"/>
                <a:sym typeface="+mn-ea"/>
              </a:rPr>
              <a:t>)</a:t>
            </a:r>
            <a:endParaRPr lang="zh-CN" altLang="en-US" sz="2000" dirty="0">
              <a:latin typeface="+mn-ea"/>
              <a:sym typeface="+mn-ea"/>
            </a:endParaRPr>
          </a:p>
          <a:p>
            <a:pPr marL="704850" indent="-342900" fontAlgn="auto">
              <a:lnSpc>
                <a:spcPct val="150000"/>
              </a:lnSpc>
              <a:spcBef>
                <a:spcPts val="0"/>
              </a:spcBef>
              <a:buFont typeface="Wingdings" panose="05000000000000000000" charset="0"/>
              <a:buChar char="p"/>
            </a:pPr>
            <a:r>
              <a:rPr lang="zh-CN" altLang="en-US" sz="2000" dirty="0">
                <a:latin typeface="+mn-ea"/>
                <a:sym typeface="+mn-ea"/>
              </a:rPr>
              <a:t>（</a:t>
            </a:r>
            <a:r>
              <a:rPr lang="en-US" altLang="zh-CN" sz="2000" dirty="0">
                <a:latin typeface="+mn-ea"/>
                <a:sym typeface="+mn-ea"/>
              </a:rPr>
              <a:t>1</a:t>
            </a:r>
            <a:r>
              <a:rPr lang="zh-CN" altLang="en-US" sz="2000" dirty="0">
                <a:latin typeface="+mn-ea"/>
                <a:sym typeface="+mn-ea"/>
              </a:rPr>
              <a:t>）一件发明、实用新型或者外观设计专利申请应当限于一项发明、实用新型或者外观设计，如果希望就两个或两个以上发明创造或外观设计获得专利权，申请人必须提出相应数量的申请，而不能在一件专利申请中提出</a:t>
            </a:r>
            <a:endParaRPr lang="zh-CN" altLang="en-US" sz="2000" dirty="0">
              <a:latin typeface="+mn-ea"/>
              <a:sym typeface="+mn-ea"/>
            </a:endParaRPr>
          </a:p>
          <a:p>
            <a:pPr marL="1065530" indent="-342900" fontAlgn="auto">
              <a:lnSpc>
                <a:spcPct val="150000"/>
              </a:lnSpc>
              <a:spcBef>
                <a:spcPts val="0"/>
              </a:spcBef>
              <a:buFont typeface="Arial" panose="020B0604020202020204" pitchFamily="34" charset="0"/>
              <a:buChar char="•"/>
            </a:pPr>
            <a:r>
              <a:rPr sz="2000" dirty="0">
                <a:sym typeface="+mn-ea"/>
              </a:rPr>
              <a:t>经济</a:t>
            </a:r>
            <a:r>
              <a:rPr lang="zh-CN" sz="2000" dirty="0">
                <a:sym typeface="+mn-ea"/>
              </a:rPr>
              <a:t>理由：</a:t>
            </a:r>
            <a:r>
              <a:rPr sz="2000" dirty="0">
                <a:sym typeface="+mn-ea"/>
              </a:rPr>
              <a:t>防止申请人只支付一次专利申请费用，而获得几项发明或实用新型的专利权</a:t>
            </a:r>
            <a:endParaRPr sz="2000" dirty="0">
              <a:sym typeface="+mn-ea"/>
            </a:endParaRPr>
          </a:p>
          <a:p>
            <a:pPr marL="1065530" indent="-342900" fontAlgn="auto">
              <a:lnSpc>
                <a:spcPct val="150000"/>
              </a:lnSpc>
              <a:spcBef>
                <a:spcPts val="0"/>
              </a:spcBef>
              <a:buFont typeface="Arial" panose="020B0604020202020204" pitchFamily="34" charset="0"/>
              <a:buChar char="•"/>
            </a:pPr>
            <a:r>
              <a:rPr lang="zh-CN" sz="2000" dirty="0">
                <a:sym typeface="+mn-ea"/>
              </a:rPr>
              <a:t>管理理由：</a:t>
            </a:r>
            <a:r>
              <a:rPr sz="2000" dirty="0">
                <a:sym typeface="+mn-ea"/>
              </a:rPr>
              <a:t>专利分案申请便利具体某项专利申请的分类、查询和检索</a:t>
            </a:r>
            <a:endParaRPr sz="2000" dirty="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p:nvPr/>
        </p:nvSpPr>
        <p:spPr>
          <a:xfrm>
            <a:off x="793750" y="944245"/>
            <a:ext cx="5600065" cy="508000"/>
          </a:xfrm>
          <a:prstGeom prst="rect">
            <a:avLst/>
          </a:prstGeom>
          <a:noFill/>
          <a:ln w="9525">
            <a:noFill/>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zh-CN" altLang="en-US" sz="2400" dirty="0">
                <a:latin typeface="华文楷体" panose="02010600040101010101" charset="-122"/>
                <a:ea typeface="华文楷体" panose="02010600040101010101" charset="-122"/>
              </a:rPr>
              <a:t>（</a:t>
            </a:r>
            <a:r>
              <a:rPr lang="en-US" altLang="zh-CN" sz="2400" dirty="0">
                <a:latin typeface="华文楷体" panose="02010600040101010101" charset="-122"/>
                <a:ea typeface="华文楷体" panose="02010600040101010101" charset="-122"/>
              </a:rPr>
              <a:t>2</a:t>
            </a:r>
            <a:r>
              <a:rPr lang="zh-CN" altLang="en-US" sz="2400" dirty="0">
                <a:latin typeface="华文楷体" panose="02010600040101010101" charset="-122"/>
                <a:ea typeface="华文楷体" panose="02010600040101010101" charset="-122"/>
              </a:rPr>
              <a:t>）具备单一性可作为一件申请</a:t>
            </a:r>
            <a:endParaRPr lang="zh-CN" altLang="en-US" sz="2400" b="1" dirty="0">
              <a:solidFill>
                <a:schemeClr val="bg1"/>
              </a:solidFill>
              <a:latin typeface="华文楷体" panose="02010600040101010101" charset="-122"/>
              <a:ea typeface="华文楷体" panose="02010600040101010101" charset="-122"/>
            </a:endParaRPr>
          </a:p>
        </p:txBody>
      </p:sp>
      <p:pic>
        <p:nvPicPr>
          <p:cNvPr id="11267" name="Group 31"/>
          <p:cNvPicPr/>
          <p:nvPr/>
        </p:nvPicPr>
        <p:blipFill>
          <a:blip r:embed="rId1"/>
          <a:stretch>
            <a:fillRect/>
          </a:stretch>
        </p:blipFill>
        <p:spPr>
          <a:xfrm>
            <a:off x="1031417" y="1823245"/>
            <a:ext cx="6259512" cy="633412"/>
          </a:xfrm>
          <a:prstGeom prst="rect">
            <a:avLst/>
          </a:prstGeom>
          <a:noFill/>
          <a:ln w="9525">
            <a:noFill/>
          </a:ln>
        </p:spPr>
      </p:pic>
      <p:grpSp>
        <p:nvGrpSpPr>
          <p:cNvPr id="11268" name="组合 11267"/>
          <p:cNvGrpSpPr/>
          <p:nvPr/>
        </p:nvGrpSpPr>
        <p:grpSpPr>
          <a:xfrm>
            <a:off x="1004888" y="2620963"/>
            <a:ext cx="6234112" cy="623887"/>
            <a:chOff x="0" y="0"/>
            <a:chExt cx="2930" cy="393"/>
          </a:xfrm>
        </p:grpSpPr>
        <p:sp>
          <p:nvSpPr>
            <p:cNvPr id="33807" name="AutoShape 10"/>
            <p:cNvSpPr/>
            <p:nvPr/>
          </p:nvSpPr>
          <p:spPr>
            <a:xfrm>
              <a:off x="0" y="16"/>
              <a:ext cx="2928" cy="377"/>
            </a:xfrm>
            <a:prstGeom prst="roundRect">
              <a:avLst>
                <a:gd name="adj" fmla="val 50000"/>
              </a:avLst>
            </a:prstGeom>
            <a:solidFill>
              <a:schemeClr val="tx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sp>
          <p:nvSpPr>
            <p:cNvPr id="33808" name="AutoShape 11"/>
            <p:cNvSpPr/>
            <p:nvPr/>
          </p:nvSpPr>
          <p:spPr>
            <a:xfrm>
              <a:off x="0" y="0"/>
              <a:ext cx="2930" cy="381"/>
            </a:xfrm>
            <a:prstGeom prst="roundRect">
              <a:avLst>
                <a:gd name="adj" fmla="val 50000"/>
              </a:avLst>
            </a:prstGeom>
            <a:gradFill rotWithShape="1">
              <a:gsLst>
                <a:gs pos="0">
                  <a:schemeClr val="folHlink"/>
                </a:gs>
                <a:gs pos="100000">
                  <a:srgbClr val="767647"/>
                </a:gs>
              </a:gsLst>
              <a:lin ang="5400000" scaled="1"/>
              <a:tileRect/>
            </a:gra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sp>
          <p:nvSpPr>
            <p:cNvPr id="33809" name="Oval 12"/>
            <p:cNvSpPr/>
            <p:nvPr/>
          </p:nvSpPr>
          <p:spPr>
            <a:xfrm rot="-2566439">
              <a:off x="16" y="60"/>
              <a:ext cx="143" cy="89"/>
            </a:xfrm>
            <a:prstGeom prst="ellipse">
              <a:avLst/>
            </a:prstGeom>
            <a:gradFill rotWithShape="1">
              <a:gsLst>
                <a:gs pos="0">
                  <a:schemeClr val="bg1"/>
                </a:gs>
                <a:gs pos="100000">
                  <a:schemeClr val="folHlink"/>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grpSp>
      <p:pic>
        <p:nvPicPr>
          <p:cNvPr id="11272" name="Group 30"/>
          <p:cNvPicPr/>
          <p:nvPr/>
        </p:nvPicPr>
        <p:blipFill>
          <a:blip r:embed="rId2"/>
          <a:stretch>
            <a:fillRect/>
          </a:stretch>
        </p:blipFill>
        <p:spPr>
          <a:xfrm>
            <a:off x="985838" y="3476625"/>
            <a:ext cx="6253162" cy="639763"/>
          </a:xfrm>
          <a:prstGeom prst="rect">
            <a:avLst/>
          </a:prstGeom>
          <a:noFill/>
          <a:ln w="9525">
            <a:noFill/>
          </a:ln>
        </p:spPr>
      </p:pic>
      <p:grpSp>
        <p:nvGrpSpPr>
          <p:cNvPr id="11273" name="组合 11272"/>
          <p:cNvGrpSpPr/>
          <p:nvPr/>
        </p:nvGrpSpPr>
        <p:grpSpPr>
          <a:xfrm>
            <a:off x="1004888" y="4322763"/>
            <a:ext cx="6234112" cy="623887"/>
            <a:chOff x="0" y="0"/>
            <a:chExt cx="2930" cy="393"/>
          </a:xfrm>
        </p:grpSpPr>
        <p:sp>
          <p:nvSpPr>
            <p:cNvPr id="33804" name="AutoShape 18"/>
            <p:cNvSpPr/>
            <p:nvPr/>
          </p:nvSpPr>
          <p:spPr>
            <a:xfrm>
              <a:off x="0" y="16"/>
              <a:ext cx="2928" cy="377"/>
            </a:xfrm>
            <a:prstGeom prst="roundRect">
              <a:avLst>
                <a:gd name="adj" fmla="val 50000"/>
              </a:avLst>
            </a:prstGeom>
            <a:solidFill>
              <a:schemeClr val="tx1"/>
            </a:soli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sp>
          <p:nvSpPr>
            <p:cNvPr id="33805" name="AutoShape 19"/>
            <p:cNvSpPr/>
            <p:nvPr/>
          </p:nvSpPr>
          <p:spPr>
            <a:xfrm>
              <a:off x="0" y="0"/>
              <a:ext cx="2930" cy="381"/>
            </a:xfrm>
            <a:prstGeom prst="roundRect">
              <a:avLst>
                <a:gd name="adj" fmla="val 50000"/>
              </a:avLst>
            </a:prstGeom>
            <a:gradFill rotWithShape="1">
              <a:gsLst>
                <a:gs pos="0">
                  <a:schemeClr val="folHlink"/>
                </a:gs>
                <a:gs pos="100000">
                  <a:srgbClr val="767647"/>
                </a:gs>
              </a:gsLst>
              <a:lin ang="5400000" scaled="1"/>
              <a:tileRect/>
            </a:gra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sp>
          <p:nvSpPr>
            <p:cNvPr id="33806" name="Oval 20"/>
            <p:cNvSpPr/>
            <p:nvPr/>
          </p:nvSpPr>
          <p:spPr>
            <a:xfrm rot="-2566439">
              <a:off x="16" y="60"/>
              <a:ext cx="143" cy="89"/>
            </a:xfrm>
            <a:prstGeom prst="ellipse">
              <a:avLst/>
            </a:prstGeom>
            <a:gradFill rotWithShape="1">
              <a:gsLst>
                <a:gs pos="0">
                  <a:schemeClr val="bg1"/>
                </a:gs>
                <a:gs pos="100000">
                  <a:schemeClr val="folHlink"/>
                </a:gs>
              </a:gsLst>
              <a:path path="shape">
                <a:fillToRect l="50000" t="50000" r="50000" b="50000"/>
              </a:path>
              <a:tileRect/>
            </a:gradFill>
            <a:ln w="9525">
              <a:noFill/>
            </a:ln>
          </p:spPr>
          <p:txBody>
            <a:bodyPr wrap="none"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None/>
              </a:pPr>
              <a:endParaRPr lang="zh-CN" altLang="en-US" sz="1800" dirty="0">
                <a:latin typeface="华文楷体" panose="02010600040101010101" charset="-122"/>
                <a:ea typeface="华文楷体" panose="02010600040101010101" charset="-122"/>
              </a:endParaRPr>
            </a:p>
          </p:txBody>
        </p:sp>
      </p:grpSp>
      <p:sp>
        <p:nvSpPr>
          <p:cNvPr id="11277" name="Rectangle 21"/>
          <p:cNvSpPr/>
          <p:nvPr/>
        </p:nvSpPr>
        <p:spPr>
          <a:xfrm>
            <a:off x="1436688" y="1782763"/>
            <a:ext cx="4730750" cy="509587"/>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dirty="0">
                <a:latin typeface="Times New Roman" panose="02020603050405020304" charset="0"/>
                <a:ea typeface="华文楷体" panose="02010600040101010101" charset="-122"/>
                <a:cs typeface="Times New Roman" panose="02020603050405020304" charset="0"/>
              </a:rPr>
              <a:t>1.</a:t>
            </a:r>
            <a:r>
              <a:rPr lang="zh-CN" altLang="en-US" sz="2000" b="1" dirty="0">
                <a:latin typeface="Times New Roman" panose="02020603050405020304" charset="0"/>
                <a:ea typeface="华文楷体" panose="02010600040101010101" charset="-122"/>
                <a:cs typeface="Times New Roman" panose="02020603050405020304" charset="0"/>
              </a:rPr>
              <a:t>各发明创造间存在种属关系</a:t>
            </a:r>
            <a:endParaRPr lang="zh-CN" altLang="en-US" sz="2000" b="1" dirty="0">
              <a:latin typeface="Times New Roman" panose="02020603050405020304" charset="0"/>
              <a:ea typeface="华文楷体" panose="02010600040101010101" charset="-122"/>
              <a:cs typeface="Times New Roman" panose="02020603050405020304" charset="0"/>
            </a:endParaRPr>
          </a:p>
        </p:txBody>
      </p:sp>
      <p:sp>
        <p:nvSpPr>
          <p:cNvPr id="11278" name="Rectangle 22"/>
          <p:cNvSpPr/>
          <p:nvPr/>
        </p:nvSpPr>
        <p:spPr>
          <a:xfrm>
            <a:off x="1449388" y="2714625"/>
            <a:ext cx="4718050" cy="40322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dirty="0">
                <a:latin typeface="Times New Roman" panose="02020603050405020304" charset="0"/>
                <a:ea typeface="华文楷体" panose="02010600040101010101" charset="-122"/>
                <a:cs typeface="Times New Roman" panose="02020603050405020304" charset="0"/>
              </a:rPr>
              <a:t>2.</a:t>
            </a:r>
            <a:r>
              <a:rPr lang="zh-CN" altLang="en-US" sz="2000" b="1" dirty="0">
                <a:latin typeface="Times New Roman" panose="02020603050405020304" charset="0"/>
                <a:ea typeface="华文楷体" panose="02010600040101010101" charset="-122"/>
                <a:cs typeface="Times New Roman" panose="02020603050405020304" charset="0"/>
              </a:rPr>
              <a:t>各发明创造间存在着并列关系</a:t>
            </a:r>
            <a:endParaRPr lang="zh-CN" altLang="en-US" sz="2000" b="1" dirty="0">
              <a:latin typeface="Times New Roman" panose="02020603050405020304" charset="0"/>
              <a:ea typeface="华文楷体" panose="02010600040101010101" charset="-122"/>
              <a:cs typeface="Times New Roman" panose="02020603050405020304" charset="0"/>
            </a:endParaRPr>
          </a:p>
        </p:txBody>
      </p:sp>
      <p:sp>
        <p:nvSpPr>
          <p:cNvPr id="11279" name="Rectangle 23"/>
          <p:cNvSpPr/>
          <p:nvPr/>
        </p:nvSpPr>
        <p:spPr>
          <a:xfrm>
            <a:off x="1462088" y="3578225"/>
            <a:ext cx="5133975" cy="40322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None/>
            </a:pPr>
            <a:r>
              <a:rPr lang="en-US" altLang="zh-CN" sz="2000" b="1" dirty="0">
                <a:latin typeface="Times New Roman" panose="02020603050405020304" charset="0"/>
                <a:ea typeface="华文楷体" panose="02010600040101010101" charset="-122"/>
                <a:cs typeface="Times New Roman" panose="02020603050405020304" charset="0"/>
              </a:rPr>
              <a:t>3.</a:t>
            </a:r>
            <a:r>
              <a:rPr lang="zh-CN" altLang="en-US" sz="2000" b="1" dirty="0">
                <a:latin typeface="Times New Roman" panose="02020603050405020304" charset="0"/>
                <a:ea typeface="华文楷体" panose="02010600040101010101" charset="-122"/>
                <a:cs typeface="Times New Roman" panose="02020603050405020304" charset="0"/>
              </a:rPr>
              <a:t>产品和用于制造该产品的方法</a:t>
            </a:r>
            <a:endParaRPr lang="zh-CN" altLang="en-US" sz="2000" b="1" dirty="0">
              <a:latin typeface="Times New Roman" panose="02020603050405020304" charset="0"/>
              <a:ea typeface="华文楷体" panose="02010600040101010101" charset="-122"/>
              <a:cs typeface="Times New Roman" panose="02020603050405020304" charset="0"/>
            </a:endParaRPr>
          </a:p>
        </p:txBody>
      </p:sp>
      <p:sp>
        <p:nvSpPr>
          <p:cNvPr id="11280" name="Rectangle 24"/>
          <p:cNvSpPr/>
          <p:nvPr/>
        </p:nvSpPr>
        <p:spPr>
          <a:xfrm>
            <a:off x="1474788" y="4416425"/>
            <a:ext cx="5756275" cy="403225"/>
          </a:xfrm>
          <a:prstGeom prst="rect">
            <a:avLst/>
          </a:prstGeom>
          <a:noFill/>
          <a:ln w="9525">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50000"/>
              </a:lnSpc>
              <a:spcBef>
                <a:spcPct val="0"/>
              </a:spcBef>
              <a:buNone/>
            </a:pPr>
            <a:r>
              <a:rPr lang="en-US" altLang="zh-CN" sz="2000" b="1" dirty="0">
                <a:latin typeface="Times New Roman" panose="02020603050405020304" charset="0"/>
                <a:ea typeface="华文楷体" panose="02010600040101010101" charset="-122"/>
                <a:cs typeface="Times New Roman" panose="02020603050405020304" charset="0"/>
              </a:rPr>
              <a:t>4.</a:t>
            </a:r>
            <a:r>
              <a:rPr lang="zh-CN" altLang="en-US" sz="2000" b="1" dirty="0">
                <a:latin typeface="Times New Roman" panose="02020603050405020304" charset="0"/>
                <a:ea typeface="华文楷体" panose="02010600040101010101" charset="-122"/>
                <a:cs typeface="Times New Roman" panose="02020603050405020304" charset="0"/>
              </a:rPr>
              <a:t>方法和为实施该方法而专门设计的设备</a:t>
            </a:r>
            <a:endParaRPr lang="zh-CN" altLang="en-US" sz="2000" b="1" dirty="0">
              <a:latin typeface="Times New Roman" panose="02020603050405020304" charset="0"/>
              <a:ea typeface="华文楷体" panose="02010600040101010101"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277"/>
                                        </p:tgtEl>
                                        <p:attrNameLst>
                                          <p:attrName>style.visibility</p:attrName>
                                        </p:attrNameLst>
                                      </p:cBhvr>
                                      <p:to>
                                        <p:strVal val="visible"/>
                                      </p:to>
                                    </p:set>
                                    <p:animEffect transition="in" filter="wipe(down)">
                                      <p:cBhvr>
                                        <p:cTn id="7" dur="500"/>
                                        <p:tgtEl>
                                          <p:spTgt spid="11277"/>
                                        </p:tgtEl>
                                      </p:cBhvr>
                                    </p:animEffect>
                                  </p:childTnLst>
                                </p:cTn>
                              </p:par>
                              <p:par>
                                <p:cTn id="8" presetID="22" presetClass="entr" presetSubtype="4"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transition="in" filter="wipe(down)">
                                      <p:cBhvr>
                                        <p:cTn id="10" dur="500"/>
                                        <p:tgtEl>
                                          <p:spTgt spid="1126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278"/>
                                        </p:tgtEl>
                                        <p:attrNameLst>
                                          <p:attrName>style.visibility</p:attrName>
                                        </p:attrNameLst>
                                      </p:cBhvr>
                                      <p:to>
                                        <p:strVal val="visible"/>
                                      </p:to>
                                    </p:set>
                                    <p:anim calcmode="lin" valueType="num">
                                      <p:cBhvr additive="base">
                                        <p:cTn id="15" dur="500" fill="hold"/>
                                        <p:tgtEl>
                                          <p:spTgt spid="11278"/>
                                        </p:tgtEl>
                                        <p:attrNameLst>
                                          <p:attrName>ppt_x</p:attrName>
                                        </p:attrNameLst>
                                      </p:cBhvr>
                                      <p:tavLst>
                                        <p:tav tm="0">
                                          <p:val>
                                            <p:strVal val="#ppt_x"/>
                                          </p:val>
                                        </p:tav>
                                        <p:tav tm="100000">
                                          <p:val>
                                            <p:strVal val="#ppt_x"/>
                                          </p:val>
                                        </p:tav>
                                      </p:tavLst>
                                    </p:anim>
                                    <p:anim calcmode="lin" valueType="num">
                                      <p:cBhvr additive="base">
                                        <p:cTn id="16" dur="500" fill="hold"/>
                                        <p:tgtEl>
                                          <p:spTgt spid="1127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4" presetClass="entr" presetSubtype="0" fill="hold" nodeType="clickEffect">
                                  <p:stCondLst>
                                    <p:cond delay="0"/>
                                  </p:stCondLst>
                                  <p:childTnLst>
                                    <p:set>
                                      <p:cBhvr>
                                        <p:cTn id="24" dur="1" fill="hold">
                                          <p:stCondLst>
                                            <p:cond delay="0"/>
                                          </p:stCondLst>
                                        </p:cTn>
                                        <p:tgtEl>
                                          <p:spTgt spid="11272"/>
                                        </p:tgtEl>
                                        <p:attrNameLst>
                                          <p:attrName>style.visibility</p:attrName>
                                        </p:attrNameLst>
                                      </p:cBhvr>
                                      <p:to>
                                        <p:strVal val="visible"/>
                                      </p:to>
                                    </p:set>
                                    <p:anim from="(-#ppt_w/2)" to="(#ppt_x)" calcmode="lin" valueType="num">
                                      <p:cBhvr>
                                        <p:cTn id="25" dur="600" fill="hold">
                                          <p:stCondLst>
                                            <p:cond delay="0"/>
                                          </p:stCondLst>
                                        </p:cTn>
                                        <p:tgtEl>
                                          <p:spTgt spid="11272"/>
                                        </p:tgtEl>
                                        <p:attrNameLst>
                                          <p:attrName>ppt_x</p:attrName>
                                        </p:attrNameLst>
                                      </p:cBhvr>
                                    </p:anim>
                                    <p:anim from="0" to="-1.0" calcmode="lin" valueType="num">
                                      <p:cBhvr>
                                        <p:cTn id="26" dur="200" decel="50000" autoRev="1" fill="hold">
                                          <p:stCondLst>
                                            <p:cond delay="600"/>
                                          </p:stCondLst>
                                        </p:cTn>
                                        <p:tgtEl>
                                          <p:spTgt spid="11272"/>
                                        </p:tgtEl>
                                        <p:attrNameLst>
                                          <p:attrName>xshear</p:attrName>
                                        </p:attrNameLst>
                                      </p:cBhvr>
                                    </p:anim>
                                    <p:animScale>
                                      <p:cBhvr>
                                        <p:cTn id="27" dur="200" decel="100000" autoRev="1" fill="hold">
                                          <p:stCondLst>
                                            <p:cond delay="600"/>
                                          </p:stCondLst>
                                        </p:cTn>
                                        <p:tgtEl>
                                          <p:spTgt spid="11272"/>
                                        </p:tgtEl>
                                      </p:cBhvr>
                                      <p:from x="100000" y="100000"/>
                                      <p:to x="80000" y="100000"/>
                                    </p:animScale>
                                    <p:anim by="(#ppt_h/3+#ppt_w*0.1)" calcmode="lin" valueType="num">
                                      <p:cBhvr additive="sum">
                                        <p:cTn id="28" dur="200" decel="100000" autoRev="1" fill="hold">
                                          <p:stCondLst>
                                            <p:cond delay="600"/>
                                          </p:stCondLst>
                                        </p:cTn>
                                        <p:tgtEl>
                                          <p:spTgt spid="11272"/>
                                        </p:tgtEl>
                                        <p:attrNameLst>
                                          <p:attrName>ppt_x</p:attrName>
                                        </p:attrNameLst>
                                      </p:cBhvr>
                                    </p:anim>
                                  </p:childTnLst>
                                </p:cTn>
                              </p:par>
                              <p:par>
                                <p:cTn id="29" presetID="34" presetClass="entr" presetSubtype="0" fill="hold" grpId="0" nodeType="withEffect">
                                  <p:stCondLst>
                                    <p:cond delay="0"/>
                                  </p:stCondLst>
                                  <p:childTnLst>
                                    <p:set>
                                      <p:cBhvr>
                                        <p:cTn id="30" dur="1" fill="hold">
                                          <p:stCondLst>
                                            <p:cond delay="0"/>
                                          </p:stCondLst>
                                        </p:cTn>
                                        <p:tgtEl>
                                          <p:spTgt spid="11279"/>
                                        </p:tgtEl>
                                        <p:attrNameLst>
                                          <p:attrName>style.visibility</p:attrName>
                                        </p:attrNameLst>
                                      </p:cBhvr>
                                      <p:to>
                                        <p:strVal val="visible"/>
                                      </p:to>
                                    </p:set>
                                    <p:anim from="(-#ppt_w/2)" to="(#ppt_x)" calcmode="lin" valueType="num">
                                      <p:cBhvr>
                                        <p:cTn id="31" dur="600" fill="hold">
                                          <p:stCondLst>
                                            <p:cond delay="0"/>
                                          </p:stCondLst>
                                        </p:cTn>
                                        <p:tgtEl>
                                          <p:spTgt spid="11279"/>
                                        </p:tgtEl>
                                        <p:attrNameLst>
                                          <p:attrName>ppt_x</p:attrName>
                                        </p:attrNameLst>
                                      </p:cBhvr>
                                    </p:anim>
                                    <p:anim from="0" to="-1.0" calcmode="lin" valueType="num">
                                      <p:cBhvr>
                                        <p:cTn id="32" dur="200" decel="50000" autoRev="1" fill="hold">
                                          <p:stCondLst>
                                            <p:cond delay="600"/>
                                          </p:stCondLst>
                                        </p:cTn>
                                        <p:tgtEl>
                                          <p:spTgt spid="11279"/>
                                        </p:tgtEl>
                                        <p:attrNameLst>
                                          <p:attrName>xshear</p:attrName>
                                        </p:attrNameLst>
                                      </p:cBhvr>
                                    </p:anim>
                                    <p:animScale>
                                      <p:cBhvr>
                                        <p:cTn id="33" dur="200" decel="100000" autoRev="1" fill="hold">
                                          <p:stCondLst>
                                            <p:cond delay="600"/>
                                          </p:stCondLst>
                                        </p:cTn>
                                        <p:tgtEl>
                                          <p:spTgt spid="11279"/>
                                        </p:tgtEl>
                                      </p:cBhvr>
                                      <p:from x="100000" y="100000"/>
                                      <p:to x="80000" y="100000"/>
                                    </p:animScale>
                                    <p:anim by="(#ppt_h/3+#ppt_w*0.1)" calcmode="lin" valueType="num">
                                      <p:cBhvr additive="sum">
                                        <p:cTn id="34" dur="200" decel="100000" autoRev="1" fill="hold">
                                          <p:stCondLst>
                                            <p:cond delay="600"/>
                                          </p:stCondLst>
                                        </p:cTn>
                                        <p:tgtEl>
                                          <p:spTgt spid="11279"/>
                                        </p:tgtEl>
                                        <p:attrNameLst>
                                          <p:attrName>ppt_x</p:attrName>
                                        </p:attrNameLst>
                                      </p:cBhvr>
                                    </p:anim>
                                  </p:childTnLst>
                                </p:cTn>
                              </p:par>
                            </p:childTnLst>
                          </p:cTn>
                        </p:par>
                      </p:childTnLst>
                    </p:cTn>
                  </p:par>
                  <p:par>
                    <p:cTn id="35" fill="hold">
                      <p:stCondLst>
                        <p:cond delay="indefinite"/>
                      </p:stCondLst>
                      <p:childTnLst>
                        <p:par>
                          <p:cTn id="36" fill="hold">
                            <p:stCondLst>
                              <p:cond delay="0"/>
                            </p:stCondLst>
                            <p:childTnLst>
                              <p:par>
                                <p:cTn id="37" presetID="54" presetClass="entr" presetSubtype="0" accel="100000" fill="hold" nodeType="clickEffect">
                                  <p:stCondLst>
                                    <p:cond delay="0"/>
                                  </p:stCondLst>
                                  <p:childTnLst>
                                    <p:set>
                                      <p:cBhvr>
                                        <p:cTn id="38" dur="1" fill="hold">
                                          <p:stCondLst>
                                            <p:cond delay="0"/>
                                          </p:stCondLst>
                                        </p:cTn>
                                        <p:tgtEl>
                                          <p:spTgt spid="11273"/>
                                        </p:tgtEl>
                                        <p:attrNameLst>
                                          <p:attrName>style.visibility</p:attrName>
                                        </p:attrNameLst>
                                      </p:cBhvr>
                                      <p:to>
                                        <p:strVal val="visible"/>
                                      </p:to>
                                    </p:set>
                                    <p:anim calcmode="lin" valueType="num">
                                      <p:cBhvr>
                                        <p:cTn id="39" dur="500" fill="hold"/>
                                        <p:tgtEl>
                                          <p:spTgt spid="11273"/>
                                        </p:tgtEl>
                                        <p:attrNameLst>
                                          <p:attrName>ppt_w</p:attrName>
                                        </p:attrNameLst>
                                      </p:cBhvr>
                                      <p:tavLst>
                                        <p:tav tm="0">
                                          <p:val>
                                            <p:strVal val="#ppt_w*0.05"/>
                                          </p:val>
                                        </p:tav>
                                        <p:tav tm="100000">
                                          <p:val>
                                            <p:strVal val="#ppt_w"/>
                                          </p:val>
                                        </p:tav>
                                      </p:tavLst>
                                    </p:anim>
                                    <p:anim calcmode="lin" valueType="num">
                                      <p:cBhvr>
                                        <p:cTn id="40" dur="500" fill="hold"/>
                                        <p:tgtEl>
                                          <p:spTgt spid="11273"/>
                                        </p:tgtEl>
                                        <p:attrNameLst>
                                          <p:attrName>ppt_h</p:attrName>
                                        </p:attrNameLst>
                                      </p:cBhvr>
                                      <p:tavLst>
                                        <p:tav tm="0">
                                          <p:val>
                                            <p:strVal val="#ppt_h"/>
                                          </p:val>
                                        </p:tav>
                                        <p:tav tm="100000">
                                          <p:val>
                                            <p:strVal val="#ppt_h"/>
                                          </p:val>
                                        </p:tav>
                                      </p:tavLst>
                                    </p:anim>
                                    <p:anim calcmode="lin" valueType="num">
                                      <p:cBhvr>
                                        <p:cTn id="41" dur="500" fill="hold"/>
                                        <p:tgtEl>
                                          <p:spTgt spid="11273"/>
                                        </p:tgtEl>
                                        <p:attrNameLst>
                                          <p:attrName>ppt_x</p:attrName>
                                        </p:attrNameLst>
                                      </p:cBhvr>
                                      <p:tavLst>
                                        <p:tav tm="0">
                                          <p:val>
                                            <p:strVal val="#ppt_x-.2"/>
                                          </p:val>
                                        </p:tav>
                                        <p:tav tm="100000">
                                          <p:val>
                                            <p:strVal val="#ppt_x"/>
                                          </p:val>
                                        </p:tav>
                                      </p:tavLst>
                                    </p:anim>
                                    <p:anim calcmode="lin" valueType="num">
                                      <p:cBhvr>
                                        <p:cTn id="42" dur="500" fill="hold"/>
                                        <p:tgtEl>
                                          <p:spTgt spid="11273"/>
                                        </p:tgtEl>
                                        <p:attrNameLst>
                                          <p:attrName>ppt_y</p:attrName>
                                        </p:attrNameLst>
                                      </p:cBhvr>
                                      <p:tavLst>
                                        <p:tav tm="0">
                                          <p:val>
                                            <p:strVal val="#ppt_y"/>
                                          </p:val>
                                        </p:tav>
                                        <p:tav tm="100000">
                                          <p:val>
                                            <p:strVal val="#ppt_y"/>
                                          </p:val>
                                        </p:tav>
                                      </p:tavLst>
                                    </p:anim>
                                    <p:animEffect transition="in" filter="fade">
                                      <p:cBhvr>
                                        <p:cTn id="43" dur="500"/>
                                        <p:tgtEl>
                                          <p:spTgt spid="11273"/>
                                        </p:tgtEl>
                                      </p:cBhvr>
                                    </p:animEffect>
                                  </p:childTnLst>
                                </p:cTn>
                              </p:par>
                              <p:par>
                                <p:cTn id="44" presetID="54" presetClass="entr" presetSubtype="0" accel="100000" fill="hold" grpId="0" nodeType="withEffect">
                                  <p:stCondLst>
                                    <p:cond delay="0"/>
                                  </p:stCondLst>
                                  <p:childTnLst>
                                    <p:set>
                                      <p:cBhvr>
                                        <p:cTn id="45" dur="1" fill="hold">
                                          <p:stCondLst>
                                            <p:cond delay="0"/>
                                          </p:stCondLst>
                                        </p:cTn>
                                        <p:tgtEl>
                                          <p:spTgt spid="11280"/>
                                        </p:tgtEl>
                                        <p:attrNameLst>
                                          <p:attrName>style.visibility</p:attrName>
                                        </p:attrNameLst>
                                      </p:cBhvr>
                                      <p:to>
                                        <p:strVal val="visible"/>
                                      </p:to>
                                    </p:set>
                                    <p:anim calcmode="lin" valueType="num">
                                      <p:cBhvr>
                                        <p:cTn id="46" dur="500" fill="hold"/>
                                        <p:tgtEl>
                                          <p:spTgt spid="11280"/>
                                        </p:tgtEl>
                                        <p:attrNameLst>
                                          <p:attrName>ppt_w</p:attrName>
                                        </p:attrNameLst>
                                      </p:cBhvr>
                                      <p:tavLst>
                                        <p:tav tm="0">
                                          <p:val>
                                            <p:strVal val="#ppt_w*0.05"/>
                                          </p:val>
                                        </p:tav>
                                        <p:tav tm="100000">
                                          <p:val>
                                            <p:strVal val="#ppt_w"/>
                                          </p:val>
                                        </p:tav>
                                      </p:tavLst>
                                    </p:anim>
                                    <p:anim calcmode="lin" valueType="num">
                                      <p:cBhvr>
                                        <p:cTn id="47" dur="500" fill="hold"/>
                                        <p:tgtEl>
                                          <p:spTgt spid="11280"/>
                                        </p:tgtEl>
                                        <p:attrNameLst>
                                          <p:attrName>ppt_h</p:attrName>
                                        </p:attrNameLst>
                                      </p:cBhvr>
                                      <p:tavLst>
                                        <p:tav tm="0">
                                          <p:val>
                                            <p:strVal val="#ppt_h"/>
                                          </p:val>
                                        </p:tav>
                                        <p:tav tm="100000">
                                          <p:val>
                                            <p:strVal val="#ppt_h"/>
                                          </p:val>
                                        </p:tav>
                                      </p:tavLst>
                                    </p:anim>
                                    <p:anim calcmode="lin" valueType="num">
                                      <p:cBhvr>
                                        <p:cTn id="48" dur="500" fill="hold"/>
                                        <p:tgtEl>
                                          <p:spTgt spid="11280"/>
                                        </p:tgtEl>
                                        <p:attrNameLst>
                                          <p:attrName>ppt_x</p:attrName>
                                        </p:attrNameLst>
                                      </p:cBhvr>
                                      <p:tavLst>
                                        <p:tav tm="0">
                                          <p:val>
                                            <p:strVal val="#ppt_x-.2"/>
                                          </p:val>
                                        </p:tav>
                                        <p:tav tm="100000">
                                          <p:val>
                                            <p:strVal val="#ppt_x"/>
                                          </p:val>
                                        </p:tav>
                                      </p:tavLst>
                                    </p:anim>
                                    <p:anim calcmode="lin" valueType="num">
                                      <p:cBhvr>
                                        <p:cTn id="49" dur="500" fill="hold"/>
                                        <p:tgtEl>
                                          <p:spTgt spid="11280"/>
                                        </p:tgtEl>
                                        <p:attrNameLst>
                                          <p:attrName>ppt_y</p:attrName>
                                        </p:attrNameLst>
                                      </p:cBhvr>
                                      <p:tavLst>
                                        <p:tav tm="0">
                                          <p:val>
                                            <p:strVal val="#ppt_y"/>
                                          </p:val>
                                        </p:tav>
                                        <p:tav tm="100000">
                                          <p:val>
                                            <p:strVal val="#ppt_y"/>
                                          </p:val>
                                        </p:tav>
                                      </p:tavLst>
                                    </p:anim>
                                    <p:animEffect transition="in" filter="fade">
                                      <p:cBhvr>
                                        <p:cTn id="50" dur="500"/>
                                        <p:tgtEl>
                                          <p:spTgt spid="11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7" grpId="0"/>
      <p:bldP spid="11278" grpId="0"/>
      <p:bldP spid="11279" grpId="0"/>
      <p:bldP spid="1128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11617</Words>
  <Application>WPS 演示</Application>
  <PresentationFormat>全屏显示(4:3)</PresentationFormat>
  <Paragraphs>496</Paragraphs>
  <Slides>65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65</vt:i4>
      </vt:variant>
    </vt:vector>
  </HeadingPairs>
  <TitlesOfParts>
    <vt:vector size="81" baseType="lpstr">
      <vt:lpstr>Arial</vt:lpstr>
      <vt:lpstr>宋体</vt:lpstr>
      <vt:lpstr>Wingdings</vt:lpstr>
      <vt:lpstr>华文楷体</vt:lpstr>
      <vt:lpstr>黑体</vt:lpstr>
      <vt:lpstr>楷体</vt:lpstr>
      <vt:lpstr>Wingdings</vt:lpstr>
      <vt:lpstr>Times New Roman</vt:lpstr>
      <vt:lpstr>微软雅黑</vt:lpstr>
      <vt:lpstr>Arial Unicode MS</vt:lpstr>
      <vt:lpstr>Calibri</vt:lpstr>
      <vt:lpstr>Heiti SC Medium</vt:lpstr>
      <vt:lpstr>Arial Unicode MS</vt:lpstr>
      <vt:lpstr>Heiti SC Light</vt:lpstr>
      <vt:lpstr>Century Schoolbook</vt:lpstr>
      <vt:lpstr>Office 主题​​</vt:lpstr>
      <vt:lpstr>第五章 专利权的取得与变动</vt:lpstr>
      <vt:lpstr>第一节  专利权的取得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单一性原则的判定方法（《专利审查指南》第二部分第六章2.2.2部分）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无法实现的技术方案/无法解决技术问题的技术手段（《专利审查指南》第一部分第二章7.2）</vt:lpstr>
      <vt:lpstr>PowerPoint 演示文稿</vt:lpstr>
      <vt:lpstr>权利要求书（Claims）类别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微生物菌种/生物材料保藏(deposit)</vt:lpstr>
      <vt:lpstr>PowerPoint 演示文稿</vt:lpstr>
      <vt:lpstr>视为撤回 发明专利申请自申请日起三年内，国务院专利行政部门可以根据申请人随时提出的请求，对其申请进行实质审查；申请人无正当理由逾期不请求实质审查的（A35） 发明专利已经在外国提出过申请的，国务院专利行政部门可以要求申请人在指定期限内提交该国为审查其申请进行检索的资料或者审查结果的资料，无正当理由逾期不提交的（A36） 国务院专利行政部门对发明专利申请进行实质审查后，认为不符合本法规定的，应当通知申请人，要求其在指定的期限内陈述意见，或者对其申请进行修改；无正当理由逾期不答复的（A37）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评论：延迟审查制的优缺点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专利权的无效</vt:lpstr>
      <vt:lpstr>PowerPoint 演示文稿</vt:lpstr>
      <vt:lpstr>PowerPoint 演示文稿</vt:lpstr>
      <vt:lpstr>PowerPoint 演示文稿</vt:lpstr>
      <vt:lpstr>PowerPoint 演示文稿</vt:lpstr>
      <vt:lpstr>PowerPoint 演示文稿</vt:lpstr>
      <vt:lpstr>第三节  专利权的期限与终止</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2010知识产权法</dc:title>
  <dc:creator>Microsoft Office User</dc:creator>
  <cp:lastModifiedBy>与子泛舟</cp:lastModifiedBy>
  <cp:revision>443</cp:revision>
  <dcterms:created xsi:type="dcterms:W3CDTF">2021-01-25T11:09:00Z</dcterms:created>
  <dcterms:modified xsi:type="dcterms:W3CDTF">2021-06-06T13:58:20Z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06C5CD0EB07D4981A4BE8362BBD7DD2C</vt:lpwstr>
  </property>
</Properties>
</file>